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60" r:id="rId4"/>
    <p:sldId id="261" r:id="rId5"/>
    <p:sldId id="262" r:id="rId6"/>
    <p:sldId id="264" r:id="rId7"/>
    <p:sldId id="266" r:id="rId8"/>
    <p:sldId id="269" r:id="rId9"/>
    <p:sldId id="271" r:id="rId10"/>
    <p:sldId id="273" r:id="rId11"/>
    <p:sldId id="274" r:id="rId12"/>
    <p:sldId id="275" r:id="rId13"/>
    <p:sldId id="276" r:id="rId14"/>
    <p:sldId id="278" r:id="rId15"/>
    <p:sldId id="279" r:id="rId16"/>
    <p:sldId id="281" r:id="rId17"/>
    <p:sldId id="282" r:id="rId18"/>
    <p:sldId id="283" r:id="rId19"/>
    <p:sldId id="284" r:id="rId20"/>
    <p:sldId id="285" r:id="rId21"/>
    <p:sldId id="286" r:id="rId22"/>
  </p:sldIdLst>
  <p:sldSz cx="9144000" cy="5143500" type="screen16x9"/>
  <p:notesSz cx="6858000" cy="9144000"/>
  <p:embeddedFontLst>
    <p:embeddedFont>
      <p:font typeface="Orbit" panose="020B0600000101010101" charset="-127"/>
      <p:regular r:id="rId24"/>
    </p:embeddedFont>
    <p:embeddedFont>
      <p:font typeface="Song Myung" panose="020B0600000101010101" charset="0"/>
      <p:regular r:id="rId25"/>
    </p:embeddedFont>
    <p:embeddedFont>
      <p:font typeface="Malgun Gothic" panose="020B0503020000020004" pitchFamily="50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92457B-BA96-4ECC-B3F6-868A12A07DB4}">
  <a:tblStyle styleId="{6492457B-BA96-4ECC-B3F6-868A12A07D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6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a27f3ff01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a27f3ff01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27f3ff01_1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a27f3ff01_1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a27f3ff01_1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7a27f3ff01_1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a27f3ff01_1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a27f3ff01_1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a27f3ff01_17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a27f3ff01_17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a27f3ff01_17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a27f3ff01_17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7a27f3ff01_17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7a27f3ff01_17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a54ae50ba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a54ae50ba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a54ae50ba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7a54ae50ba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a27f3ff01_1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7a27f3ff01_1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a27f3f8d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a27f3f8d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7a27f3ff01_19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7a27f3ff01_19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7a54ae50ba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7a54ae50ba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a27f3ff0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a27f3ff0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a27f3ff01_9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a27f3ff01_9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a27f3ff01_9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a27f3ff01_9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a54ae50ba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a54ae50ba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a27f3ff01_4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a27f3ff01_4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a27f3ff01_4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a27f3ff01_4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a27f3ff01_1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a27f3ff01_1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800" y="-18500"/>
            <a:ext cx="9174802" cy="516082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091926" y="1895000"/>
            <a:ext cx="781500" cy="13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2</a:t>
            </a:r>
            <a:endParaRPr sz="42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9</a:t>
            </a:r>
            <a:endParaRPr sz="42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조</a:t>
            </a:r>
            <a:endParaRPr sz="42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74875" y="2952750"/>
            <a:ext cx="85206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850">
              <a:solidFill>
                <a:srgbClr val="FFF9F1"/>
              </a:solidFill>
            </a:endParaRPr>
          </a:p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850">
                <a:solidFill>
                  <a:srgbClr val="FFF9F1"/>
                </a:solidFill>
              </a:rPr>
              <a:t>Unreal     김은채</a:t>
            </a:r>
            <a:endParaRPr sz="850">
              <a:solidFill>
                <a:srgbClr val="FFF9F1"/>
              </a:solidFill>
            </a:endParaRPr>
          </a:p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850">
                <a:solidFill>
                  <a:srgbClr val="FFF9F1"/>
                </a:solidFill>
              </a:rPr>
              <a:t>모델링     김희진</a:t>
            </a:r>
            <a:endParaRPr sz="850">
              <a:solidFill>
                <a:srgbClr val="FFF9F1"/>
              </a:solidFill>
            </a:endParaRPr>
          </a:p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850">
                <a:solidFill>
                  <a:srgbClr val="FFF9F1"/>
                </a:solidFill>
              </a:rPr>
              <a:t>기획     김하은</a:t>
            </a:r>
            <a:endParaRPr sz="850">
              <a:solidFill>
                <a:srgbClr val="FFF9F1"/>
              </a:solidFill>
            </a:endParaRPr>
          </a:p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850">
                <a:solidFill>
                  <a:srgbClr val="FFF9F1"/>
                </a:solidFill>
              </a:rPr>
              <a:t> Unreal     박경민</a:t>
            </a:r>
            <a:endParaRPr sz="850">
              <a:solidFill>
                <a:srgbClr val="FFF9F1"/>
              </a:solidFill>
            </a:endParaRPr>
          </a:p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850">
                <a:solidFill>
                  <a:srgbClr val="FFF9F1"/>
                </a:solidFill>
              </a:rPr>
              <a:t>자율     송다혜</a:t>
            </a:r>
            <a:endParaRPr sz="850">
              <a:solidFill>
                <a:srgbClr val="FFF9F1"/>
              </a:solidFill>
            </a:endParaRPr>
          </a:p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850">
                <a:solidFill>
                  <a:srgbClr val="FFF9F1"/>
                </a:solidFill>
              </a:rPr>
              <a:t>데이터 사이언스     윤정훈</a:t>
            </a:r>
            <a:endParaRPr sz="850">
              <a:solidFill>
                <a:srgbClr val="FFF9F1"/>
              </a:solidFill>
            </a:endParaRPr>
          </a:p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850">
                <a:solidFill>
                  <a:srgbClr val="FFF9F1"/>
                </a:solidFill>
              </a:rPr>
              <a:t>AI     임정민</a:t>
            </a:r>
            <a:endParaRPr sz="850">
              <a:solidFill>
                <a:srgbClr val="FFF9F1"/>
              </a:solidFill>
            </a:endParaRPr>
          </a:p>
          <a:p>
            <a:pPr marL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ko" sz="850">
                <a:solidFill>
                  <a:srgbClr val="FFF9F1"/>
                </a:solidFill>
              </a:rPr>
              <a:t> AI     정민교</a:t>
            </a:r>
            <a:endParaRPr sz="850">
              <a:solidFill>
                <a:srgbClr val="FFF9F1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168125" y="3524375"/>
            <a:ext cx="656100" cy="354000"/>
          </a:xfrm>
          <a:prstGeom prst="roundRect">
            <a:avLst>
              <a:gd name="adj" fmla="val 16667"/>
            </a:avLst>
          </a:prstGeom>
          <a:solidFill>
            <a:srgbClr val="2E394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4168125" y="3486275"/>
            <a:ext cx="6561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9F1"/>
                </a:solidFill>
              </a:rPr>
              <a:t>교 육</a:t>
            </a:r>
            <a:endParaRPr sz="1800" b="1">
              <a:solidFill>
                <a:srgbClr val="FFF9F1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873425" y="1741525"/>
            <a:ext cx="978900" cy="27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소</a:t>
            </a:r>
            <a:endParaRPr sz="19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리</a:t>
            </a:r>
            <a:endParaRPr sz="19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로</a:t>
            </a:r>
            <a:endParaRPr sz="19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endParaRPr sz="9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듣</a:t>
            </a:r>
            <a:endParaRPr sz="19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는</a:t>
            </a:r>
            <a:endParaRPr sz="19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endParaRPr sz="9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한</a:t>
            </a:r>
            <a:endParaRPr sz="19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국</a:t>
            </a:r>
            <a:endParaRPr sz="19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67" y="-76200"/>
            <a:ext cx="9279466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 rotWithShape="1">
          <a:blip r:embed="rId4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475" y="-76200"/>
            <a:ext cx="4894075" cy="181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-457200" y="34128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100" b="1">
                <a:solidFill>
                  <a:srgbClr val="15202C"/>
                </a:solidFill>
                <a:latin typeface="Gungsuh"/>
                <a:ea typeface="Gungsuh"/>
                <a:cs typeface="Gungsuh"/>
                <a:sym typeface="Gungsuh"/>
              </a:rPr>
              <a:t>一</a:t>
            </a:r>
            <a:endParaRPr sz="13200" b="1">
              <a:solidFill>
                <a:srgbClr val="15202C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43625" y="334125"/>
            <a:ext cx="54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시장조사 및 분석</a:t>
            </a:r>
            <a:endParaRPr sz="3300" b="1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87" name="Google Shape;287;p30"/>
          <p:cNvSpPr txBox="1">
            <a:spLocks noGrp="1"/>
          </p:cNvSpPr>
          <p:nvPr>
            <p:ph type="body" idx="1"/>
          </p:nvPr>
        </p:nvSpPr>
        <p:spPr>
          <a:xfrm>
            <a:off x="698025" y="3688825"/>
            <a:ext cx="82890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9E9E9E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800">
                <a:solidFill>
                  <a:srgbClr val="9E9E9E"/>
                </a:solidFill>
              </a:rPr>
              <a:t>출처 : 서울 열린데이터 광장, 서울시 문화공연 및 전시회 통계, 서울시 인구 10만명당 공연횟수 통계</a:t>
            </a:r>
            <a:endParaRPr sz="800">
              <a:solidFill>
                <a:srgbClr val="9E9E9E"/>
              </a:solidFill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694350" y="4196525"/>
            <a:ext cx="77154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2021년도 서울시 공연 현황을 분석에서 </a:t>
            </a:r>
            <a:endParaRPr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서울시 공연수</a:t>
            </a:r>
            <a:r>
              <a:rPr lang="ko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, </a:t>
            </a: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10만명 당 공연횟수</a:t>
            </a:r>
            <a:r>
              <a:rPr lang="ko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에서 </a:t>
            </a:r>
            <a:r>
              <a:rPr lang="ko" b="1" u="sng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국악의 비중</a:t>
            </a:r>
            <a:r>
              <a:rPr lang="ko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이 모두 </a:t>
            </a:r>
            <a:r>
              <a:rPr lang="ko" b="1" u="sng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가장 낮음</a:t>
            </a:r>
            <a:endParaRPr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289" name="Google Shape;289;p30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4" t="1913" r="7413" b="1913"/>
          <a:stretch/>
        </p:blipFill>
        <p:spPr>
          <a:xfrm>
            <a:off x="435711" y="1407075"/>
            <a:ext cx="4137760" cy="255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55" t="3818" r="9260"/>
          <a:stretch/>
        </p:blipFill>
        <p:spPr>
          <a:xfrm>
            <a:off x="4820600" y="1459050"/>
            <a:ext cx="3855824" cy="25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1687050" y="754425"/>
            <a:ext cx="27174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FFF9F1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서울시 공연 현황 분석</a:t>
            </a:r>
            <a:endParaRPr sz="20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E38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>
            <a:spLocks noGrp="1"/>
          </p:cNvSpPr>
          <p:nvPr>
            <p:ph type="body" idx="1"/>
          </p:nvPr>
        </p:nvSpPr>
        <p:spPr>
          <a:xfrm>
            <a:off x="164000" y="4112200"/>
            <a:ext cx="8674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문화체육관광에서 조사한 바에 따르면 문화예술 분야 중 </a:t>
            </a:r>
            <a:r>
              <a:rPr lang="ko" sz="1900" b="1" u="sng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국악</a:t>
            </a: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이 </a:t>
            </a:r>
            <a:r>
              <a:rPr lang="ko" sz="1900" b="1" u="sng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가장 낮음</a:t>
            </a:r>
            <a:endParaRPr sz="1900" b="1" u="sng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98" name="Google Shape;298;p31"/>
          <p:cNvSpPr txBox="1">
            <a:spLocks noGrp="1"/>
          </p:cNvSpPr>
          <p:nvPr>
            <p:ph type="body" idx="1"/>
          </p:nvPr>
        </p:nvSpPr>
        <p:spPr>
          <a:xfrm>
            <a:off x="4044050" y="1003900"/>
            <a:ext cx="4048200" cy="4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8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출처 : 문화체육부 - 국악 시장 자료(2021년)</a:t>
            </a:r>
            <a:endParaRPr sz="8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153925" y="303600"/>
            <a:ext cx="69351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문화예술 분야 중 국악 장르 관객수&amp;매출액</a:t>
            </a:r>
            <a:endParaRPr sz="20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4226" y="790200"/>
            <a:ext cx="2570975" cy="295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1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9950" y="3768875"/>
            <a:ext cx="4237325" cy="2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575" y="854950"/>
            <a:ext cx="2992051" cy="307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/>
          <p:nvPr/>
        </p:nvSpPr>
        <p:spPr>
          <a:xfrm>
            <a:off x="2583100" y="1243125"/>
            <a:ext cx="249600" cy="5961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1"/>
          <p:cNvSpPr/>
          <p:nvPr/>
        </p:nvSpPr>
        <p:spPr>
          <a:xfrm>
            <a:off x="5904913" y="1326200"/>
            <a:ext cx="249600" cy="5961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5" name="Google Shape;305;p31"/>
          <p:cNvCxnSpPr>
            <a:stCxn id="303" idx="2"/>
          </p:cNvCxnSpPr>
          <p:nvPr/>
        </p:nvCxnSpPr>
        <p:spPr>
          <a:xfrm>
            <a:off x="2707900" y="1839225"/>
            <a:ext cx="13800" cy="2913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1"/>
          <p:cNvCxnSpPr/>
          <p:nvPr/>
        </p:nvCxnSpPr>
        <p:spPr>
          <a:xfrm>
            <a:off x="6022813" y="1922300"/>
            <a:ext cx="13800" cy="2913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7" name="Google Shape;307;p31"/>
          <p:cNvSpPr txBox="1"/>
          <p:nvPr/>
        </p:nvSpPr>
        <p:spPr>
          <a:xfrm>
            <a:off x="2243475" y="2130425"/>
            <a:ext cx="1026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국악 0.6%</a:t>
            </a: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5555150" y="2130425"/>
            <a:ext cx="1026000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국악 1.9%</a:t>
            </a: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454500" y="4182275"/>
            <a:ext cx="8082600" cy="374400"/>
          </a:xfrm>
          <a:prstGeom prst="rect">
            <a:avLst/>
          </a:prstGeom>
          <a:noFill/>
          <a:ln w="19050" cap="flat" cmpd="sng">
            <a:solidFill>
              <a:srgbClr val="E9E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1195175" y="4580700"/>
            <a:ext cx="78066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9F1"/>
                </a:solidFill>
              </a:rPr>
              <a:t>출처 : </a:t>
            </a:r>
            <a:r>
              <a:rPr lang="ko" sz="800">
                <a:solidFill>
                  <a:srgbClr val="FFF9F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최근 3년간 전체 공연시장 현황.</a:t>
            </a:r>
            <a:endParaRPr sz="800">
              <a:solidFill>
                <a:srgbClr val="FFF9F1"/>
              </a:solidFill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153925" y="151200"/>
            <a:ext cx="32196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장르별 공연 시장조사 및 분석</a:t>
            </a:r>
            <a:endParaRPr sz="20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graphicFrame>
        <p:nvGraphicFramePr>
          <p:cNvPr id="317" name="Google Shape;317;p32"/>
          <p:cNvGraphicFramePr/>
          <p:nvPr/>
        </p:nvGraphicFramePr>
        <p:xfrm>
          <a:off x="139088" y="713992"/>
          <a:ext cx="8862675" cy="3874070"/>
        </p:xfrm>
        <a:graphic>
          <a:graphicData uri="http://schemas.openxmlformats.org/drawingml/2006/table">
            <a:tbl>
              <a:tblPr>
                <a:noFill/>
                <a:tableStyleId>{6492457B-BA96-4ECC-B3F6-868A12A07DB4}</a:tableStyleId>
              </a:tblPr>
              <a:tblGrid>
                <a:gridCol w="959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8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95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8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99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구분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공연건수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(건)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비중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(%)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공연회차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(회)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비중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(%)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티켓예매수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(건)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비중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(%)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티켓판매액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(원)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비율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(%)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전체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14,447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100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89,474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100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13,661,978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100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558,971,959,083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100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연극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2,613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18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43,054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48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2,830,525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21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46,761,232,639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8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뮤지컬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2,778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19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34,011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38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7,378,520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54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425,293,776,939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76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클래식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6,894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48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7,651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9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2,435,387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18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64,828,082,475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12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무용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819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6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1,515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548,418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14,686,603,660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9900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국악</a:t>
                      </a:r>
                      <a:endParaRPr sz="1600" b="1">
                        <a:solidFill>
                          <a:srgbClr val="FF9900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>
                        <a:alpha val="41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9900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1,028</a:t>
                      </a:r>
                      <a:endParaRPr sz="1600" b="1">
                        <a:solidFill>
                          <a:srgbClr val="FF9900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>
                        <a:alpha val="41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9900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7</a:t>
                      </a:r>
                      <a:endParaRPr sz="1600" b="1">
                        <a:solidFill>
                          <a:srgbClr val="FF9900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>
                        <a:alpha val="41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9900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1,840</a:t>
                      </a:r>
                      <a:endParaRPr sz="1600" b="1">
                        <a:solidFill>
                          <a:srgbClr val="FF9900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>
                        <a:alpha val="41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9900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2</a:t>
                      </a:r>
                      <a:endParaRPr sz="1600" b="1">
                        <a:solidFill>
                          <a:srgbClr val="FF9900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>
                        <a:alpha val="41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9900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342,007</a:t>
                      </a:r>
                      <a:endParaRPr sz="1600" b="1">
                        <a:solidFill>
                          <a:srgbClr val="FF9900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>
                        <a:alpha val="41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9900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3</a:t>
                      </a:r>
                      <a:endParaRPr sz="1600" b="1">
                        <a:solidFill>
                          <a:srgbClr val="FF9900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>
                        <a:alpha val="41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9900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5,447,105,320</a:t>
                      </a:r>
                      <a:endParaRPr sz="1600" b="1">
                        <a:solidFill>
                          <a:srgbClr val="FF9900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>
                        <a:alpha val="415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600" b="1">
                          <a:solidFill>
                            <a:srgbClr val="FF9900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</a:t>
                      </a:r>
                      <a:endParaRPr sz="1600" b="1">
                        <a:solidFill>
                          <a:srgbClr val="FF9900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>
                        <a:alpha val="415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복합</a:t>
                      </a:r>
                      <a:endParaRPr b="1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315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1,403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127,121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1,955,158,050</a:t>
                      </a:r>
                      <a:endParaRPr sz="120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solidFill>
                            <a:schemeClr val="lt1"/>
                          </a:solidFill>
                          <a:latin typeface="Orbit"/>
                          <a:ea typeface="Orbit"/>
                          <a:cs typeface="Orbit"/>
                          <a:sym typeface="Orbit"/>
                        </a:rPr>
                        <a:t>0</a:t>
                      </a:r>
                      <a:endParaRPr sz="1200" dirty="0">
                        <a:solidFill>
                          <a:schemeClr val="lt1"/>
                        </a:solidFill>
                        <a:latin typeface="Orbit"/>
                        <a:ea typeface="Orbit"/>
                        <a:cs typeface="Orbit"/>
                        <a:sym typeface="Orbi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3"/>
          <p:cNvSpPr txBox="1">
            <a:spLocks noGrp="1"/>
          </p:cNvSpPr>
          <p:nvPr>
            <p:ph type="body" idx="1"/>
          </p:nvPr>
        </p:nvSpPr>
        <p:spPr>
          <a:xfrm>
            <a:off x="235500" y="1838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4" name="Google Shape;324;p3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7636" y="-38100"/>
            <a:ext cx="9409363" cy="52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 rotWithShape="1">
          <a:blip r:embed="rId4" cstate="email">
            <a:alphaModFix am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475" y="0"/>
            <a:ext cx="8669875" cy="1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-457200" y="79848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100" b="1">
                <a:solidFill>
                  <a:srgbClr val="15202C"/>
                </a:solidFill>
                <a:latin typeface="Gungsuh"/>
                <a:ea typeface="Gungsuh"/>
                <a:cs typeface="Gungsuh"/>
                <a:sym typeface="Gungsuh"/>
              </a:rPr>
              <a:t>二</a:t>
            </a:r>
            <a:endParaRPr sz="14100" b="1">
              <a:solidFill>
                <a:srgbClr val="15202C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757825" y="334125"/>
            <a:ext cx="54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유사 프로젝트 분석</a:t>
            </a:r>
            <a:endParaRPr sz="3300" b="1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534" y="1692450"/>
            <a:ext cx="4810691" cy="3000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stA="48000" endPos="11000" dist="123825" dir="5400000" fadeDir="5400012" sy="-100000" algn="bl" rotWithShape="0"/>
          </a:effectLst>
        </p:spPr>
      </p:pic>
      <p:sp>
        <p:nvSpPr>
          <p:cNvPr id="329" name="Google Shape;329;p33"/>
          <p:cNvSpPr/>
          <p:nvPr/>
        </p:nvSpPr>
        <p:spPr>
          <a:xfrm>
            <a:off x="247300" y="3422200"/>
            <a:ext cx="2537100" cy="3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 txBox="1"/>
          <p:nvPr/>
        </p:nvSpPr>
        <p:spPr>
          <a:xfrm>
            <a:off x="235500" y="3328375"/>
            <a:ext cx="40074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 우리의 경쟁력</a:t>
            </a:r>
            <a:endParaRPr sz="135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1350"/>
              <a:buFont typeface="Orbit"/>
              <a:buChar char="●"/>
            </a:pPr>
            <a:r>
              <a:rPr lang="ko" sz="13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국악기의 음을 즉시 들을 수 있음.</a:t>
            </a:r>
            <a:endParaRPr sz="13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1350"/>
              <a:buFont typeface="Orbit"/>
              <a:buChar char="●"/>
            </a:pPr>
            <a:r>
              <a:rPr lang="ko" sz="13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AI의 “친근한/편안한 목소리”로 듣는 설명</a:t>
            </a:r>
            <a:endParaRPr sz="13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4268525" y="4350100"/>
            <a:ext cx="167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출처 : 아이메타버스</a:t>
            </a:r>
            <a:endParaRPr sz="1000" b="1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247300" y="1689025"/>
            <a:ext cx="2537100" cy="3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235500" y="1616250"/>
            <a:ext cx="4007400" cy="1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 특성</a:t>
            </a:r>
            <a:endParaRPr sz="18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rbit"/>
              <a:buChar char="●"/>
            </a:pPr>
            <a:r>
              <a:rPr lang="ko" sz="135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가상 공간 서비스인 랜드(LAND)안에서 국악인 캐릭터를 이용하여 국악에 접근 가능</a:t>
            </a:r>
            <a:endParaRPr sz="135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Orbit"/>
              <a:buChar char="●"/>
            </a:pPr>
            <a:r>
              <a:rPr lang="ko" sz="135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NFT 출시 예정</a:t>
            </a:r>
            <a:endParaRPr sz="135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921300" y="912125"/>
            <a:ext cx="32196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3000"/>
              </a:srgbClr>
            </a:outerShdw>
          </a:effectLst>
        </p:spPr>
        <p:txBody>
          <a:bodyPr spcFirstLastPara="1" wrap="square" lIns="91425" tIns="91425" rIns="234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아이메타버스</a:t>
            </a:r>
            <a:endParaRPr sz="25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5"/>
          <p:cNvSpPr txBox="1">
            <a:spLocks noGrp="1"/>
          </p:cNvSpPr>
          <p:nvPr>
            <p:ph type="body" idx="1"/>
          </p:nvPr>
        </p:nvSpPr>
        <p:spPr>
          <a:xfrm>
            <a:off x="540300" y="1381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51" name="Google Shape;351;p3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" y="-38100"/>
            <a:ext cx="9279466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 rotWithShape="1">
          <a:blip r:embed="rId4" cstate="email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475" y="0"/>
            <a:ext cx="8669875" cy="1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/>
          <p:nvPr/>
        </p:nvSpPr>
        <p:spPr>
          <a:xfrm>
            <a:off x="552100" y="2812600"/>
            <a:ext cx="2537100" cy="3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35"/>
          <p:cNvPicPr preferRelativeResize="0"/>
          <p:nvPr/>
        </p:nvPicPr>
        <p:blipFill rotWithShape="1">
          <a:blip r:embed="rId5" cstate="email">
            <a:alphaModFix amt="9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7150" y="1152475"/>
            <a:ext cx="4316848" cy="32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 txBox="1"/>
          <p:nvPr/>
        </p:nvSpPr>
        <p:spPr>
          <a:xfrm>
            <a:off x="464100" y="2718775"/>
            <a:ext cx="3845100" cy="17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 우리의 경쟁력</a:t>
            </a:r>
            <a:endParaRPr sz="135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1350"/>
              <a:buFont typeface="Orbit"/>
              <a:buChar char="●"/>
            </a:pPr>
            <a:r>
              <a:rPr lang="ko" sz="14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온라인 강의에서는 한방향으로만 주입식으로 교육을 해서 흥미도를 높이기가 어렵다. </a:t>
            </a:r>
            <a:endParaRPr sz="14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1350"/>
              <a:buFont typeface="Orbit"/>
              <a:buChar char="●"/>
            </a:pPr>
            <a:r>
              <a:rPr lang="ko" sz="14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양방향 학습(악기를 직접 선택)으로 능동적인 참여 &amp; 흥미성/재미요소</a:t>
            </a:r>
            <a:endParaRPr sz="13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6" name="Google Shape;356;p35"/>
          <p:cNvSpPr/>
          <p:nvPr/>
        </p:nvSpPr>
        <p:spPr>
          <a:xfrm>
            <a:off x="552100" y="1231825"/>
            <a:ext cx="2537100" cy="34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 txBox="1"/>
          <p:nvPr/>
        </p:nvSpPr>
        <p:spPr>
          <a:xfrm>
            <a:off x="464100" y="1159050"/>
            <a:ext cx="59550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 특성</a:t>
            </a:r>
            <a:endParaRPr sz="185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Orbit"/>
              <a:buChar char="●"/>
            </a:pPr>
            <a:r>
              <a:rPr lang="ko" sz="145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강의 시청 방식</a:t>
            </a:r>
            <a:endParaRPr sz="145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5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20675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0"/>
              <a:buFont typeface="Orbit"/>
              <a:buChar char="●"/>
            </a:pPr>
            <a:r>
              <a:rPr lang="ko" sz="145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한방향 주입식 교육: 흥미가 떨어질 수 있음</a:t>
            </a:r>
            <a:endParaRPr sz="14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8" name="Google Shape;358;p35"/>
          <p:cNvSpPr txBox="1"/>
          <p:nvPr/>
        </p:nvSpPr>
        <p:spPr>
          <a:xfrm>
            <a:off x="453800" y="531125"/>
            <a:ext cx="32196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3000"/>
              </a:srgbClr>
            </a:outerShdw>
          </a:effectLst>
        </p:spPr>
        <p:txBody>
          <a:bodyPr spcFirstLastPara="1" wrap="square" lIns="91425" tIns="91425" rIns="234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e-국악 아카데미</a:t>
            </a:r>
            <a:endParaRPr sz="2200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243800" y="76200"/>
            <a:ext cx="32196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3000"/>
              </a:srgbClr>
            </a:outerShdw>
          </a:effectLst>
        </p:spPr>
        <p:txBody>
          <a:bodyPr spcFirstLastPara="1" wrap="square" lIns="91425" tIns="91425" rIns="234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국악 온라인 강좌</a:t>
            </a:r>
            <a:endParaRPr sz="25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p3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67" y="-76200"/>
            <a:ext cx="9279466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 rotWithShape="1">
          <a:blip r:embed="rId4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475" y="-76200"/>
            <a:ext cx="8669875" cy="1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/>
          <p:nvPr/>
        </p:nvSpPr>
        <p:spPr>
          <a:xfrm>
            <a:off x="-487450" y="334113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200" b="1">
                <a:solidFill>
                  <a:srgbClr val="15202C"/>
                </a:solidFill>
                <a:latin typeface="Gungsuh"/>
                <a:ea typeface="Gungsuh"/>
                <a:cs typeface="Gungsuh"/>
                <a:sym typeface="Gungsuh"/>
              </a:rPr>
              <a:t>三</a:t>
            </a:r>
            <a:endParaRPr sz="13200" b="1">
              <a:solidFill>
                <a:srgbClr val="15202C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1291225" y="334125"/>
            <a:ext cx="664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관련 기술, 수익성, 산업동향 분석</a:t>
            </a:r>
            <a:endParaRPr sz="3300" b="1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369" name="Google Shape;369;p36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366" y="1559450"/>
            <a:ext cx="4938959" cy="27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/>
        </p:nvSpPr>
        <p:spPr>
          <a:xfrm>
            <a:off x="1078000" y="4383950"/>
            <a:ext cx="78066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9F1"/>
                </a:solidFill>
              </a:rPr>
              <a:t>출처 : </a:t>
            </a:r>
            <a:r>
              <a:rPr lang="ko" sz="800">
                <a:solidFill>
                  <a:srgbClr val="FFF9F1"/>
                </a:solidFill>
                <a:latin typeface="Malgun Gothic"/>
                <a:ea typeface="Malgun Gothic"/>
                <a:cs typeface="Malgun Gothic"/>
                <a:sym typeface="Malgun Gothic"/>
              </a:rPr>
              <a:t>EBS</a:t>
            </a:r>
            <a:endParaRPr sz="800">
              <a:solidFill>
                <a:srgbClr val="FFF9F1"/>
              </a:solidFill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250650" y="3717350"/>
            <a:ext cx="4321500" cy="7428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3000"/>
              </a:srgbClr>
            </a:outerShdw>
          </a:effectLst>
        </p:spPr>
        <p:txBody>
          <a:bodyPr spcFirstLastPara="1" wrap="square" lIns="91425" tIns="91425" rIns="234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예. 위캔버스</a:t>
            </a:r>
            <a:endParaRPr sz="2000" b="1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9F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최초 3D 기반 교육용 메타버스 플랫폼</a:t>
            </a:r>
            <a:endParaRPr sz="23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22050" y="1635655"/>
            <a:ext cx="38451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6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1450"/>
              <a:buFont typeface="Orbit"/>
              <a:buChar char="●"/>
            </a:pPr>
            <a:r>
              <a:rPr lang="ko" sz="15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체험형 학습</a:t>
            </a:r>
            <a:endParaRPr sz="15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1550"/>
              <a:buFont typeface="Orbit"/>
              <a:buChar char="●"/>
            </a:pPr>
            <a:r>
              <a:rPr lang="ko" sz="15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학습에 몰입할 수 있는 환경을 제공</a:t>
            </a:r>
            <a:endParaRPr sz="15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22050" y="2987188"/>
            <a:ext cx="3845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7025" algn="l" rtl="0"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1550"/>
              <a:buFont typeface="Orbit"/>
              <a:buChar char="●"/>
            </a:pPr>
            <a:r>
              <a:rPr lang="ko" sz="155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다양한 교육기관과 업무 협약</a:t>
            </a:r>
            <a:endParaRPr sz="155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8"/>
          <p:cNvSpPr txBox="1"/>
          <p:nvPr/>
        </p:nvSpPr>
        <p:spPr>
          <a:xfrm>
            <a:off x="123800" y="1177438"/>
            <a:ext cx="37899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FFF9F1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국악기 큐레이터 챗봇</a:t>
            </a:r>
            <a:endParaRPr sz="24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283800" y="395900"/>
            <a:ext cx="70491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3000"/>
              </a:srgbClr>
            </a:outerShdw>
          </a:effectLst>
        </p:spPr>
        <p:txBody>
          <a:bodyPr spcFirstLastPara="1" wrap="square" lIns="91425" tIns="91425" rIns="234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프로젝트 개발 환경 및 주요 기능</a:t>
            </a:r>
            <a:endParaRPr sz="31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grpSp>
        <p:nvGrpSpPr>
          <p:cNvPr id="394" name="Google Shape;394;p38"/>
          <p:cNvGrpSpPr/>
          <p:nvPr/>
        </p:nvGrpSpPr>
        <p:grpSpPr>
          <a:xfrm>
            <a:off x="4155488" y="1634650"/>
            <a:ext cx="5493538" cy="666900"/>
            <a:chOff x="4588663" y="1528750"/>
            <a:chExt cx="5493538" cy="666900"/>
          </a:xfrm>
        </p:grpSpPr>
        <p:sp>
          <p:nvSpPr>
            <p:cNvPr id="395" name="Google Shape;395;p38"/>
            <p:cNvSpPr txBox="1"/>
            <p:nvPr/>
          </p:nvSpPr>
          <p:spPr>
            <a:xfrm>
              <a:off x="5319700" y="1559350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국악기 데이터 구축</a:t>
              </a:r>
              <a:endParaRPr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396" name="Google Shape;396;p38"/>
            <p:cNvGrpSpPr/>
            <p:nvPr/>
          </p:nvGrpSpPr>
          <p:grpSpPr>
            <a:xfrm>
              <a:off x="4588663" y="1528750"/>
              <a:ext cx="666900" cy="666900"/>
              <a:chOff x="4055263" y="1604950"/>
              <a:chExt cx="666900" cy="666900"/>
            </a:xfrm>
          </p:grpSpPr>
          <p:sp>
            <p:nvSpPr>
              <p:cNvPr id="397" name="Google Shape;397;p38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8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1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grpSp>
        <p:nvGrpSpPr>
          <p:cNvPr id="399" name="Google Shape;399;p38"/>
          <p:cNvGrpSpPr/>
          <p:nvPr/>
        </p:nvGrpSpPr>
        <p:grpSpPr>
          <a:xfrm>
            <a:off x="4155488" y="2350850"/>
            <a:ext cx="5493538" cy="666900"/>
            <a:chOff x="4055263" y="2383608"/>
            <a:chExt cx="5493538" cy="666900"/>
          </a:xfrm>
        </p:grpSpPr>
        <p:sp>
          <p:nvSpPr>
            <p:cNvPr id="400" name="Google Shape;400;p38"/>
            <p:cNvSpPr txBox="1"/>
            <p:nvPr/>
          </p:nvSpPr>
          <p:spPr>
            <a:xfrm>
              <a:off x="4786300" y="2414208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오탈자 입력 대응</a:t>
              </a:r>
              <a:endParaRPr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401" name="Google Shape;401;p38"/>
            <p:cNvGrpSpPr/>
            <p:nvPr/>
          </p:nvGrpSpPr>
          <p:grpSpPr>
            <a:xfrm>
              <a:off x="4055263" y="2383608"/>
              <a:ext cx="666900" cy="666900"/>
              <a:chOff x="4055263" y="1604950"/>
              <a:chExt cx="666900" cy="666900"/>
            </a:xfrm>
          </p:grpSpPr>
          <p:sp>
            <p:nvSpPr>
              <p:cNvPr id="402" name="Google Shape;402;p38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2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grpSp>
        <p:nvGrpSpPr>
          <p:cNvPr id="404" name="Google Shape;404;p38"/>
          <p:cNvGrpSpPr/>
          <p:nvPr/>
        </p:nvGrpSpPr>
        <p:grpSpPr>
          <a:xfrm>
            <a:off x="4155488" y="3097650"/>
            <a:ext cx="5493538" cy="666900"/>
            <a:chOff x="4055263" y="3093929"/>
            <a:chExt cx="5493538" cy="666900"/>
          </a:xfrm>
        </p:grpSpPr>
        <p:sp>
          <p:nvSpPr>
            <p:cNvPr id="405" name="Google Shape;405;p38"/>
            <p:cNvSpPr txBox="1"/>
            <p:nvPr/>
          </p:nvSpPr>
          <p:spPr>
            <a:xfrm>
              <a:off x="4786300" y="3124529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대화 내용 기억</a:t>
              </a:r>
              <a:endParaRPr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406" name="Google Shape;406;p38"/>
            <p:cNvGrpSpPr/>
            <p:nvPr/>
          </p:nvGrpSpPr>
          <p:grpSpPr>
            <a:xfrm>
              <a:off x="4055263" y="3093929"/>
              <a:ext cx="666900" cy="666900"/>
              <a:chOff x="4055263" y="1604950"/>
              <a:chExt cx="666900" cy="666900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3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sp>
        <p:nvSpPr>
          <p:cNvPr id="409" name="Google Shape;409;p38"/>
          <p:cNvSpPr txBox="1"/>
          <p:nvPr/>
        </p:nvSpPr>
        <p:spPr>
          <a:xfrm>
            <a:off x="5892175" y="1721275"/>
            <a:ext cx="5493600" cy="48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0">
                <a:solidFill>
                  <a:srgbClr val="364554"/>
                </a:solidFill>
                <a:latin typeface="Song Myung"/>
                <a:ea typeface="Song Myung"/>
                <a:cs typeface="Song Myung"/>
                <a:sym typeface="Song Myung"/>
              </a:rPr>
              <a:t>AI</a:t>
            </a:r>
            <a:endParaRPr sz="23000">
              <a:solidFill>
                <a:srgbClr val="364554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grpSp>
        <p:nvGrpSpPr>
          <p:cNvPr id="410" name="Google Shape;410;p38"/>
          <p:cNvGrpSpPr/>
          <p:nvPr/>
        </p:nvGrpSpPr>
        <p:grpSpPr>
          <a:xfrm>
            <a:off x="4155488" y="3844450"/>
            <a:ext cx="5493538" cy="666900"/>
            <a:chOff x="4055263" y="3814750"/>
            <a:chExt cx="5493538" cy="666900"/>
          </a:xfrm>
        </p:grpSpPr>
        <p:sp>
          <p:nvSpPr>
            <p:cNvPr id="411" name="Google Shape;411;p38"/>
            <p:cNvSpPr txBox="1"/>
            <p:nvPr/>
          </p:nvSpPr>
          <p:spPr>
            <a:xfrm>
              <a:off x="4786300" y="3845350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프롬프트 최적화</a:t>
              </a:r>
              <a:endParaRPr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412" name="Google Shape;412;p38"/>
            <p:cNvGrpSpPr/>
            <p:nvPr/>
          </p:nvGrpSpPr>
          <p:grpSpPr>
            <a:xfrm>
              <a:off x="4055263" y="3814750"/>
              <a:ext cx="666900" cy="666900"/>
              <a:chOff x="4055263" y="1604950"/>
              <a:chExt cx="666900" cy="666900"/>
            </a:xfrm>
          </p:grpSpPr>
          <p:sp>
            <p:nvSpPr>
              <p:cNvPr id="413" name="Google Shape;413;p38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8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4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sp>
        <p:nvSpPr>
          <p:cNvPr id="415" name="Google Shape;415;p38"/>
          <p:cNvSpPr txBox="1"/>
          <p:nvPr/>
        </p:nvSpPr>
        <p:spPr>
          <a:xfrm>
            <a:off x="-434350" y="66895"/>
            <a:ext cx="11340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100" b="1">
                <a:solidFill>
                  <a:srgbClr val="FFF9F1"/>
                </a:solidFill>
                <a:latin typeface="Gungsuh"/>
                <a:ea typeface="Gungsuh"/>
                <a:cs typeface="Gungsuh"/>
                <a:sym typeface="Gungsuh"/>
              </a:rPr>
              <a:t>一</a:t>
            </a:r>
            <a:endParaRPr sz="132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16" name="Google Shape;416;p38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564" y="1777625"/>
            <a:ext cx="1136175" cy="104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852" y="1777625"/>
            <a:ext cx="1092620" cy="1045075"/>
          </a:xfrm>
          <a:prstGeom prst="rect">
            <a:avLst/>
          </a:prstGeom>
          <a:noFill/>
          <a:ln>
            <a:noFill/>
          </a:ln>
          <a:effectLst>
            <a:outerShdw blurRad="371475" dist="19050" dir="5400000" algn="bl" rotWithShape="0">
              <a:srgbClr val="000000">
                <a:alpha val="11000"/>
              </a:srgbClr>
            </a:outerShdw>
          </a:effectLst>
        </p:spPr>
      </p:pic>
      <p:sp>
        <p:nvSpPr>
          <p:cNvPr id="418" name="Google Shape;418;p38"/>
          <p:cNvSpPr txBox="1"/>
          <p:nvPr/>
        </p:nvSpPr>
        <p:spPr>
          <a:xfrm>
            <a:off x="546833" y="2776346"/>
            <a:ext cx="1719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Python</a:t>
            </a: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19" name="Google Shape;419;p38"/>
          <p:cNvSpPr txBox="1"/>
          <p:nvPr/>
        </p:nvSpPr>
        <p:spPr>
          <a:xfrm>
            <a:off x="1895208" y="2776358"/>
            <a:ext cx="1719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VSCode</a:t>
            </a: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20" name="Google Shape;420;p38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575" y="3159514"/>
            <a:ext cx="1092625" cy="112237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8"/>
          <p:cNvSpPr txBox="1"/>
          <p:nvPr/>
        </p:nvSpPr>
        <p:spPr>
          <a:xfrm>
            <a:off x="1207396" y="4245158"/>
            <a:ext cx="1719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OpenAI</a:t>
            </a: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39"/>
          <p:cNvGrpSpPr/>
          <p:nvPr/>
        </p:nvGrpSpPr>
        <p:grpSpPr>
          <a:xfrm>
            <a:off x="-1" y="-1"/>
            <a:ext cx="9144003" cy="5143501"/>
            <a:chOff x="-1" y="-1"/>
            <a:chExt cx="9144003" cy="5143501"/>
          </a:xfrm>
        </p:grpSpPr>
        <p:pic>
          <p:nvPicPr>
            <p:cNvPr id="427" name="Google Shape;427;p39"/>
            <p:cNvPicPr preferRelativeResize="0"/>
            <p:nvPr/>
          </p:nvPicPr>
          <p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39"/>
            <p:cNvSpPr/>
            <p:nvPr/>
          </p:nvSpPr>
          <p:spPr>
            <a:xfrm>
              <a:off x="256900" y="1033175"/>
              <a:ext cx="4020900" cy="32334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4044925" y="2272950"/>
              <a:ext cx="4231200" cy="24309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9"/>
          <p:cNvSpPr/>
          <p:nvPr/>
        </p:nvSpPr>
        <p:spPr>
          <a:xfrm>
            <a:off x="256900" y="1033175"/>
            <a:ext cx="4020900" cy="3233400"/>
          </a:xfrm>
          <a:prstGeom prst="rect">
            <a:avLst/>
          </a:prstGeom>
          <a:solidFill>
            <a:srgbClr val="4D5E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 txBox="1"/>
          <p:nvPr/>
        </p:nvSpPr>
        <p:spPr>
          <a:xfrm>
            <a:off x="-325425" y="78995"/>
            <a:ext cx="11340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100" b="1">
                <a:solidFill>
                  <a:srgbClr val="FFF9F1"/>
                </a:solidFill>
                <a:latin typeface="Gungsuh"/>
                <a:ea typeface="Gungsuh"/>
                <a:cs typeface="Gungsuh"/>
                <a:sym typeface="Gungsuh"/>
              </a:rPr>
              <a:t>一</a:t>
            </a:r>
            <a:endParaRPr sz="132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36" name="Google Shape;436;p39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8921" y="1033175"/>
            <a:ext cx="3223373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9"/>
          <p:cNvSpPr txBox="1"/>
          <p:nvPr/>
        </p:nvSpPr>
        <p:spPr>
          <a:xfrm>
            <a:off x="3177048" y="1253712"/>
            <a:ext cx="2887200" cy="2787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FFF9F1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챗봇 및 TTS 구현</a:t>
            </a:r>
            <a:endParaRPr sz="22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3" name="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91007" y="2111682"/>
            <a:ext cx="3859200" cy="217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0"/>
          <p:cNvSpPr txBox="1"/>
          <p:nvPr/>
        </p:nvSpPr>
        <p:spPr>
          <a:xfrm>
            <a:off x="5815975" y="1721275"/>
            <a:ext cx="5493600" cy="48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0">
                <a:solidFill>
                  <a:srgbClr val="364554"/>
                </a:solidFill>
                <a:latin typeface="Song Myung"/>
                <a:ea typeface="Song Myung"/>
                <a:cs typeface="Song Myung"/>
                <a:sym typeface="Song Myung"/>
              </a:rPr>
              <a:t>3D</a:t>
            </a:r>
            <a:endParaRPr sz="23000">
              <a:solidFill>
                <a:srgbClr val="364554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sp>
        <p:nvSpPr>
          <p:cNvPr id="448" name="Google Shape;448;p40"/>
          <p:cNvSpPr txBox="1">
            <a:spLocks noGrp="1"/>
          </p:cNvSpPr>
          <p:nvPr>
            <p:ph type="title"/>
          </p:nvPr>
        </p:nvSpPr>
        <p:spPr>
          <a:xfrm>
            <a:off x="261325" y="152400"/>
            <a:ext cx="8520600" cy="572700"/>
          </a:xfrm>
          <a:prstGeom prst="rect">
            <a:avLst/>
          </a:prstGeom>
          <a:effectLst>
            <a:outerShdw dist="19050" dir="5400000" algn="bl" rotWithShape="0">
              <a:srgbClr val="000000">
                <a:alpha val="33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프로젝트 개발 환경 및 주요 기능</a:t>
            </a:r>
            <a:endParaRPr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grpSp>
        <p:nvGrpSpPr>
          <p:cNvPr id="449" name="Google Shape;449;p40"/>
          <p:cNvGrpSpPr/>
          <p:nvPr/>
        </p:nvGrpSpPr>
        <p:grpSpPr>
          <a:xfrm>
            <a:off x="4018988" y="1384875"/>
            <a:ext cx="5493538" cy="666900"/>
            <a:chOff x="4588663" y="1528750"/>
            <a:chExt cx="5493538" cy="666900"/>
          </a:xfrm>
        </p:grpSpPr>
        <p:sp>
          <p:nvSpPr>
            <p:cNvPr id="450" name="Google Shape;450;p40"/>
            <p:cNvSpPr txBox="1"/>
            <p:nvPr/>
          </p:nvSpPr>
          <p:spPr>
            <a:xfrm>
              <a:off x="5319700" y="1559350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건물 &amp; 프랍 에셋 수집</a:t>
              </a:r>
              <a:endParaRPr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451" name="Google Shape;451;p40"/>
            <p:cNvGrpSpPr/>
            <p:nvPr/>
          </p:nvGrpSpPr>
          <p:grpSpPr>
            <a:xfrm>
              <a:off x="4588663" y="1528750"/>
              <a:ext cx="666900" cy="666900"/>
              <a:chOff x="4055263" y="1604950"/>
              <a:chExt cx="666900" cy="666900"/>
            </a:xfrm>
          </p:grpSpPr>
          <p:sp>
            <p:nvSpPr>
              <p:cNvPr id="452" name="Google Shape;452;p40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0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1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grpSp>
        <p:nvGrpSpPr>
          <p:cNvPr id="454" name="Google Shape;454;p40"/>
          <p:cNvGrpSpPr/>
          <p:nvPr/>
        </p:nvGrpSpPr>
        <p:grpSpPr>
          <a:xfrm>
            <a:off x="4018988" y="2101075"/>
            <a:ext cx="5493538" cy="666900"/>
            <a:chOff x="4055263" y="2383608"/>
            <a:chExt cx="5493538" cy="666900"/>
          </a:xfrm>
        </p:grpSpPr>
        <p:sp>
          <p:nvSpPr>
            <p:cNvPr id="455" name="Google Shape;455;p40"/>
            <p:cNvSpPr txBox="1"/>
            <p:nvPr/>
          </p:nvSpPr>
          <p:spPr>
            <a:xfrm>
              <a:off x="4786300" y="2414208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에셋 조립 및 배치</a:t>
              </a:r>
              <a:endParaRPr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456" name="Google Shape;456;p40"/>
            <p:cNvGrpSpPr/>
            <p:nvPr/>
          </p:nvGrpSpPr>
          <p:grpSpPr>
            <a:xfrm>
              <a:off x="4055263" y="2383608"/>
              <a:ext cx="666900" cy="666900"/>
              <a:chOff x="4055263" y="1604950"/>
              <a:chExt cx="666900" cy="666900"/>
            </a:xfrm>
          </p:grpSpPr>
          <p:sp>
            <p:nvSpPr>
              <p:cNvPr id="457" name="Google Shape;457;p40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40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2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grpSp>
        <p:nvGrpSpPr>
          <p:cNvPr id="459" name="Google Shape;459;p40"/>
          <p:cNvGrpSpPr/>
          <p:nvPr/>
        </p:nvGrpSpPr>
        <p:grpSpPr>
          <a:xfrm>
            <a:off x="4018988" y="2847875"/>
            <a:ext cx="5493538" cy="666900"/>
            <a:chOff x="4055263" y="3093929"/>
            <a:chExt cx="5493538" cy="666900"/>
          </a:xfrm>
        </p:grpSpPr>
        <p:sp>
          <p:nvSpPr>
            <p:cNvPr id="460" name="Google Shape;460;p40"/>
            <p:cNvSpPr txBox="1"/>
            <p:nvPr/>
          </p:nvSpPr>
          <p:spPr>
            <a:xfrm>
              <a:off x="4786300" y="3124529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디스플레이 환경 제작 및 악기 배치</a:t>
              </a:r>
              <a:endParaRPr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461" name="Google Shape;461;p40"/>
            <p:cNvGrpSpPr/>
            <p:nvPr/>
          </p:nvGrpSpPr>
          <p:grpSpPr>
            <a:xfrm>
              <a:off x="4055263" y="3093929"/>
              <a:ext cx="666900" cy="666900"/>
              <a:chOff x="4055263" y="1604950"/>
              <a:chExt cx="666900" cy="666900"/>
            </a:xfrm>
          </p:grpSpPr>
          <p:sp>
            <p:nvSpPr>
              <p:cNvPr id="462" name="Google Shape;462;p40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0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3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grpSp>
        <p:nvGrpSpPr>
          <p:cNvPr id="464" name="Google Shape;464;p40"/>
          <p:cNvGrpSpPr/>
          <p:nvPr/>
        </p:nvGrpSpPr>
        <p:grpSpPr>
          <a:xfrm>
            <a:off x="4018988" y="3594675"/>
            <a:ext cx="5493538" cy="666900"/>
            <a:chOff x="4055263" y="3814750"/>
            <a:chExt cx="5493538" cy="666900"/>
          </a:xfrm>
        </p:grpSpPr>
        <p:sp>
          <p:nvSpPr>
            <p:cNvPr id="465" name="Google Shape;465;p40"/>
            <p:cNvSpPr txBox="1"/>
            <p:nvPr/>
          </p:nvSpPr>
          <p:spPr>
            <a:xfrm>
              <a:off x="4786300" y="3845350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조명 효과 적용</a:t>
              </a:r>
              <a:endParaRPr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466" name="Google Shape;466;p40"/>
            <p:cNvGrpSpPr/>
            <p:nvPr/>
          </p:nvGrpSpPr>
          <p:grpSpPr>
            <a:xfrm>
              <a:off x="4055263" y="3814750"/>
              <a:ext cx="666900" cy="666900"/>
              <a:chOff x="4055263" y="1604950"/>
              <a:chExt cx="666900" cy="666900"/>
            </a:xfrm>
          </p:grpSpPr>
          <p:sp>
            <p:nvSpPr>
              <p:cNvPr id="467" name="Google Shape;467;p40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0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4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sp>
        <p:nvSpPr>
          <p:cNvPr id="469" name="Google Shape;469;p40"/>
          <p:cNvSpPr txBox="1"/>
          <p:nvPr/>
        </p:nvSpPr>
        <p:spPr>
          <a:xfrm>
            <a:off x="229075" y="787763"/>
            <a:ext cx="37899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FFF9F1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3D 가상공간 구현</a:t>
            </a:r>
            <a:endParaRPr sz="24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70" name="Google Shape;470;p4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188" y="1319538"/>
            <a:ext cx="1302825" cy="13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0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037" y="1319537"/>
            <a:ext cx="1302825" cy="13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0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188" y="2992038"/>
            <a:ext cx="2751675" cy="14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0"/>
          <p:cNvSpPr txBox="1"/>
          <p:nvPr/>
        </p:nvSpPr>
        <p:spPr>
          <a:xfrm>
            <a:off x="879613" y="4406113"/>
            <a:ext cx="24888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Unreal Engine</a:t>
            </a: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540108" y="2568283"/>
            <a:ext cx="1719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3D Max</a:t>
            </a: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1924438" y="2568295"/>
            <a:ext cx="18480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Blender</a:t>
            </a:r>
            <a:endParaRPr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oogle Shape;480;p41"/>
          <p:cNvGrpSpPr/>
          <p:nvPr/>
        </p:nvGrpSpPr>
        <p:grpSpPr>
          <a:xfrm>
            <a:off x="-1" y="-1"/>
            <a:ext cx="9144003" cy="5143501"/>
            <a:chOff x="-1" y="-1"/>
            <a:chExt cx="9144003" cy="5143501"/>
          </a:xfrm>
        </p:grpSpPr>
        <p:pic>
          <p:nvPicPr>
            <p:cNvPr id="481" name="Google Shape;481;p41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41"/>
            <p:cNvSpPr/>
            <p:nvPr/>
          </p:nvSpPr>
          <p:spPr>
            <a:xfrm>
              <a:off x="256900" y="1033175"/>
              <a:ext cx="4020900" cy="32334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4044925" y="2272950"/>
              <a:ext cx="4231200" cy="24309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41"/>
          <p:cNvGrpSpPr/>
          <p:nvPr/>
        </p:nvGrpSpPr>
        <p:grpSpPr>
          <a:xfrm>
            <a:off x="256900" y="1033175"/>
            <a:ext cx="8019225" cy="3670675"/>
            <a:chOff x="256900" y="1033175"/>
            <a:chExt cx="8019225" cy="3670675"/>
          </a:xfrm>
        </p:grpSpPr>
        <p:sp>
          <p:nvSpPr>
            <p:cNvPr id="485" name="Google Shape;485;p41"/>
            <p:cNvSpPr/>
            <p:nvPr/>
          </p:nvSpPr>
          <p:spPr>
            <a:xfrm>
              <a:off x="256900" y="1033175"/>
              <a:ext cx="4020900" cy="32334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4044925" y="2272950"/>
              <a:ext cx="4231200" cy="24309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7" name="Google Shape;487;p41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225" y="3287375"/>
            <a:ext cx="2879998" cy="17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1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775" y="1527088"/>
            <a:ext cx="2751958" cy="171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1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525" y="3287375"/>
            <a:ext cx="2880002" cy="18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1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0575" y="825825"/>
            <a:ext cx="3883351" cy="62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 txBox="1"/>
          <p:nvPr/>
        </p:nvSpPr>
        <p:spPr>
          <a:xfrm>
            <a:off x="2972313" y="895050"/>
            <a:ext cx="37416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FFF9F1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레벨 디자인 및 주요 에셋</a:t>
            </a:r>
            <a:endParaRPr sz="22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492" name="Google Shape;492;p41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0252"/>
          <a:stretch/>
        </p:blipFill>
        <p:spPr>
          <a:xfrm>
            <a:off x="5698851" y="1603288"/>
            <a:ext cx="3175301" cy="16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31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831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400" y="345900"/>
            <a:ext cx="978902" cy="13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369400" y="345900"/>
            <a:ext cx="8400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Orbit"/>
                <a:ea typeface="Orbit"/>
                <a:cs typeface="Orbit"/>
                <a:sym typeface="Orbit"/>
              </a:rPr>
              <a:t>2</a:t>
            </a:r>
            <a:endParaRPr sz="2400" b="1"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Orbit"/>
                <a:ea typeface="Orbit"/>
                <a:cs typeface="Orbit"/>
                <a:sym typeface="Orbit"/>
              </a:rPr>
              <a:t>9</a:t>
            </a:r>
            <a:endParaRPr sz="2400" b="1"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>
                <a:latin typeface="Orbit"/>
                <a:ea typeface="Orbit"/>
                <a:cs typeface="Orbit"/>
                <a:sym typeface="Orbit"/>
              </a:rPr>
              <a:t>조</a:t>
            </a:r>
            <a:endParaRPr sz="2400" b="1"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640125" y="540325"/>
            <a:ext cx="840000" cy="22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목</a:t>
            </a:r>
            <a:endParaRPr sz="33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차</a:t>
            </a:r>
            <a:endParaRPr sz="33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805600" y="692725"/>
            <a:ext cx="5317200" cy="2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2300"/>
              <a:buFont typeface="Orbit"/>
              <a:buAutoNum type="arabicPeriod"/>
            </a:pPr>
            <a:r>
              <a:rPr lang="ko" sz="23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프로젝트 개요</a:t>
            </a:r>
            <a:endParaRPr sz="23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2300"/>
              <a:buFont typeface="Orbit"/>
              <a:buAutoNum type="arabicPeriod"/>
            </a:pPr>
            <a:r>
              <a:rPr lang="ko" sz="23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팀 소개</a:t>
            </a:r>
            <a:endParaRPr sz="23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2300"/>
              <a:buFont typeface="Orbit"/>
              <a:buAutoNum type="arabicPeriod"/>
            </a:pPr>
            <a:r>
              <a:rPr lang="ko" sz="23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시장조사 및 분석</a:t>
            </a:r>
            <a:endParaRPr sz="23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9F1"/>
              </a:buClr>
              <a:buSzPts val="2300"/>
              <a:buFont typeface="Orbit"/>
              <a:buAutoNum type="arabicPeriod"/>
            </a:pPr>
            <a:r>
              <a:rPr lang="ko" sz="23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프로젝트 결과물 설명</a:t>
            </a:r>
            <a:endParaRPr sz="13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2541675" y="720275"/>
            <a:ext cx="0" cy="2686200"/>
          </a:xfrm>
          <a:prstGeom prst="straightConnector1">
            <a:avLst/>
          </a:prstGeom>
          <a:noFill/>
          <a:ln w="9525" cap="flat" cmpd="sng">
            <a:solidFill>
              <a:srgbClr val="FFF9F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p4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2"/>
          <p:cNvSpPr txBox="1">
            <a:spLocks noGrp="1"/>
          </p:cNvSpPr>
          <p:nvPr>
            <p:ph type="title"/>
          </p:nvPr>
        </p:nvSpPr>
        <p:spPr>
          <a:xfrm>
            <a:off x="316463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ko" sz="2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프로젝트 개발 환경 및 주요 기능</a:t>
            </a:r>
            <a:endParaRPr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grpSp>
        <p:nvGrpSpPr>
          <p:cNvPr id="501" name="Google Shape;501;p42"/>
          <p:cNvGrpSpPr/>
          <p:nvPr/>
        </p:nvGrpSpPr>
        <p:grpSpPr>
          <a:xfrm>
            <a:off x="403621" y="1539088"/>
            <a:ext cx="5493538" cy="666900"/>
            <a:chOff x="4588663" y="1528750"/>
            <a:chExt cx="5493538" cy="666900"/>
          </a:xfrm>
        </p:grpSpPr>
        <p:sp>
          <p:nvSpPr>
            <p:cNvPr id="502" name="Google Shape;502;p42"/>
            <p:cNvSpPr txBox="1"/>
            <p:nvPr/>
          </p:nvSpPr>
          <p:spPr>
            <a:xfrm>
              <a:off x="5319700" y="1559350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 dirty="0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TCP 통신</a:t>
              </a:r>
              <a:endParaRPr sz="1900" b="1" dirty="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503" name="Google Shape;503;p42"/>
            <p:cNvGrpSpPr/>
            <p:nvPr/>
          </p:nvGrpSpPr>
          <p:grpSpPr>
            <a:xfrm>
              <a:off x="4588663" y="1528750"/>
              <a:ext cx="666900" cy="666900"/>
              <a:chOff x="4055263" y="1604950"/>
              <a:chExt cx="666900" cy="666900"/>
            </a:xfrm>
          </p:grpSpPr>
          <p:sp>
            <p:nvSpPr>
              <p:cNvPr id="504" name="Google Shape;504;p42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2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 dirty="0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1</a:t>
                </a:r>
                <a:endParaRPr sz="2000" b="1" dirty="0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grpSp>
        <p:nvGrpSpPr>
          <p:cNvPr id="506" name="Google Shape;506;p42"/>
          <p:cNvGrpSpPr/>
          <p:nvPr/>
        </p:nvGrpSpPr>
        <p:grpSpPr>
          <a:xfrm>
            <a:off x="403621" y="2255288"/>
            <a:ext cx="5493538" cy="666900"/>
            <a:chOff x="4055263" y="2383608"/>
            <a:chExt cx="5493538" cy="666900"/>
          </a:xfrm>
        </p:grpSpPr>
        <p:sp>
          <p:nvSpPr>
            <p:cNvPr id="507" name="Google Shape;507;p42"/>
            <p:cNvSpPr txBox="1"/>
            <p:nvPr/>
          </p:nvSpPr>
          <p:spPr>
            <a:xfrm>
              <a:off x="4786300" y="2414208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 dirty="0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오브젝트 데이터셋(악기정보, 효과)</a:t>
              </a:r>
              <a:endParaRPr sz="1900" b="1" dirty="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508" name="Google Shape;508;p42"/>
            <p:cNvGrpSpPr/>
            <p:nvPr/>
          </p:nvGrpSpPr>
          <p:grpSpPr>
            <a:xfrm>
              <a:off x="4055263" y="2383608"/>
              <a:ext cx="666900" cy="666900"/>
              <a:chOff x="4055263" y="1604950"/>
              <a:chExt cx="666900" cy="666900"/>
            </a:xfrm>
          </p:grpSpPr>
          <p:sp>
            <p:nvSpPr>
              <p:cNvPr id="509" name="Google Shape;509;p42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2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2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sp>
        <p:nvSpPr>
          <p:cNvPr id="511" name="Google Shape;511;p42"/>
          <p:cNvSpPr txBox="1"/>
          <p:nvPr/>
        </p:nvSpPr>
        <p:spPr>
          <a:xfrm>
            <a:off x="5739775" y="1721275"/>
            <a:ext cx="5493600" cy="48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0" dirty="0">
                <a:solidFill>
                  <a:srgbClr val="364554"/>
                </a:solidFill>
                <a:latin typeface="Song Myung"/>
                <a:ea typeface="Song Myung"/>
                <a:cs typeface="Song Myung"/>
                <a:sym typeface="Song Myung"/>
              </a:rPr>
              <a:t>XR</a:t>
            </a:r>
            <a:endParaRPr sz="23000" dirty="0">
              <a:solidFill>
                <a:srgbClr val="364554"/>
              </a:solidFill>
              <a:latin typeface="Song Myung"/>
              <a:ea typeface="Song Myung"/>
              <a:cs typeface="Song Myung"/>
              <a:sym typeface="Song Myung"/>
            </a:endParaRPr>
          </a:p>
        </p:txBody>
      </p:sp>
      <p:grpSp>
        <p:nvGrpSpPr>
          <p:cNvPr id="512" name="Google Shape;512;p42"/>
          <p:cNvGrpSpPr/>
          <p:nvPr/>
        </p:nvGrpSpPr>
        <p:grpSpPr>
          <a:xfrm>
            <a:off x="403621" y="3002088"/>
            <a:ext cx="5493538" cy="666900"/>
            <a:chOff x="4055263" y="3093929"/>
            <a:chExt cx="5493538" cy="666900"/>
          </a:xfrm>
        </p:grpSpPr>
        <p:sp>
          <p:nvSpPr>
            <p:cNvPr id="513" name="Google Shape;513;p42"/>
            <p:cNvSpPr txBox="1"/>
            <p:nvPr/>
          </p:nvSpPr>
          <p:spPr>
            <a:xfrm>
              <a:off x="4786300" y="3124529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 dirty="0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오브젝트 상호작용(음악재생)</a:t>
              </a:r>
              <a:endParaRPr sz="1900" b="1" dirty="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514" name="Google Shape;514;p42"/>
            <p:cNvGrpSpPr/>
            <p:nvPr/>
          </p:nvGrpSpPr>
          <p:grpSpPr>
            <a:xfrm>
              <a:off x="4055263" y="3093929"/>
              <a:ext cx="666900" cy="666900"/>
              <a:chOff x="4055263" y="1604950"/>
              <a:chExt cx="666900" cy="666900"/>
            </a:xfrm>
          </p:grpSpPr>
          <p:sp>
            <p:nvSpPr>
              <p:cNvPr id="515" name="Google Shape;515;p42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2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3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  <p:grpSp>
        <p:nvGrpSpPr>
          <p:cNvPr id="517" name="Google Shape;517;p42"/>
          <p:cNvGrpSpPr/>
          <p:nvPr/>
        </p:nvGrpSpPr>
        <p:grpSpPr>
          <a:xfrm>
            <a:off x="403621" y="3748888"/>
            <a:ext cx="5493538" cy="666900"/>
            <a:chOff x="4055263" y="3814750"/>
            <a:chExt cx="5493538" cy="666900"/>
          </a:xfrm>
        </p:grpSpPr>
        <p:sp>
          <p:nvSpPr>
            <p:cNvPr id="518" name="Google Shape;518;p42"/>
            <p:cNvSpPr txBox="1"/>
            <p:nvPr/>
          </p:nvSpPr>
          <p:spPr>
            <a:xfrm>
              <a:off x="4786300" y="3845350"/>
              <a:ext cx="4762500" cy="6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9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플레이어 UI 제작</a:t>
              </a:r>
              <a:endParaRPr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grpSp>
          <p:nvGrpSpPr>
            <p:cNvPr id="519" name="Google Shape;519;p42"/>
            <p:cNvGrpSpPr/>
            <p:nvPr/>
          </p:nvGrpSpPr>
          <p:grpSpPr>
            <a:xfrm>
              <a:off x="4055263" y="3814750"/>
              <a:ext cx="666900" cy="666900"/>
              <a:chOff x="4055263" y="1604950"/>
              <a:chExt cx="666900" cy="666900"/>
            </a:xfrm>
          </p:grpSpPr>
          <p:sp>
            <p:nvSpPr>
              <p:cNvPr id="520" name="Google Shape;520;p42"/>
              <p:cNvSpPr/>
              <p:nvPr/>
            </p:nvSpPr>
            <p:spPr>
              <a:xfrm>
                <a:off x="4055263" y="1604950"/>
                <a:ext cx="666900" cy="666900"/>
              </a:xfrm>
              <a:prstGeom prst="ellipse">
                <a:avLst/>
              </a:prstGeom>
              <a:solidFill>
                <a:srgbClr val="242E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2"/>
              <p:cNvSpPr txBox="1"/>
              <p:nvPr/>
            </p:nvSpPr>
            <p:spPr>
              <a:xfrm>
                <a:off x="4188613" y="1695100"/>
                <a:ext cx="400200" cy="48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000" b="1">
                    <a:solidFill>
                      <a:srgbClr val="FFF9F1"/>
                    </a:solidFill>
                    <a:latin typeface="Orbit"/>
                    <a:ea typeface="Orbit"/>
                    <a:cs typeface="Orbit"/>
                    <a:sym typeface="Orbit"/>
                  </a:rPr>
                  <a:t>4</a:t>
                </a:r>
                <a:endParaRPr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43"/>
          <p:cNvGrpSpPr/>
          <p:nvPr/>
        </p:nvGrpSpPr>
        <p:grpSpPr>
          <a:xfrm>
            <a:off x="-1" y="-1"/>
            <a:ext cx="9144003" cy="5143501"/>
            <a:chOff x="-1" y="-1"/>
            <a:chExt cx="9144003" cy="5143501"/>
          </a:xfrm>
        </p:grpSpPr>
        <p:pic>
          <p:nvPicPr>
            <p:cNvPr id="530" name="Google Shape;530;p43"/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-1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43"/>
            <p:cNvSpPr/>
            <p:nvPr/>
          </p:nvSpPr>
          <p:spPr>
            <a:xfrm>
              <a:off x="256900" y="1033175"/>
              <a:ext cx="4020900" cy="32334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4044925" y="2272950"/>
              <a:ext cx="4231200" cy="24309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43"/>
          <p:cNvGrpSpPr/>
          <p:nvPr/>
        </p:nvGrpSpPr>
        <p:grpSpPr>
          <a:xfrm>
            <a:off x="256900" y="1398935"/>
            <a:ext cx="8019225" cy="3670675"/>
            <a:chOff x="256900" y="1033175"/>
            <a:chExt cx="8019225" cy="3670675"/>
          </a:xfrm>
        </p:grpSpPr>
        <p:sp>
          <p:nvSpPr>
            <p:cNvPr id="534" name="Google Shape;534;p43"/>
            <p:cNvSpPr/>
            <p:nvPr/>
          </p:nvSpPr>
          <p:spPr>
            <a:xfrm>
              <a:off x="256900" y="1033175"/>
              <a:ext cx="4020900" cy="32334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4044925" y="2272950"/>
              <a:ext cx="4231200" cy="2430900"/>
            </a:xfrm>
            <a:prstGeom prst="rect">
              <a:avLst/>
            </a:prstGeom>
            <a:solidFill>
              <a:srgbClr val="4D5E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6" name="Google Shape;536;p4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27" y="2211115"/>
            <a:ext cx="4033775" cy="215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871" y="2212606"/>
            <a:ext cx="4031999" cy="214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725" y="1327435"/>
            <a:ext cx="3223373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3"/>
          <p:cNvSpPr txBox="1"/>
          <p:nvPr/>
        </p:nvSpPr>
        <p:spPr>
          <a:xfrm>
            <a:off x="444852" y="1547972"/>
            <a:ext cx="2887200" cy="2787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FFF9F1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플레이어 움직임 구현</a:t>
            </a:r>
            <a:endParaRPr sz="22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540" name="Google Shape;540;p43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7150" y="1327435"/>
            <a:ext cx="3223373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3"/>
          <p:cNvSpPr txBox="1"/>
          <p:nvPr/>
        </p:nvSpPr>
        <p:spPr>
          <a:xfrm>
            <a:off x="4805277" y="1547972"/>
            <a:ext cx="2887200" cy="2787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FFF9F1">
                <a:alpha val="4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에셋 상호작용 구현</a:t>
            </a:r>
            <a:endParaRPr sz="22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67" y="-76200"/>
            <a:ext cx="9279466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 rotWithShape="1">
          <a:blip r:embed="rId4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475" y="-76200"/>
            <a:ext cx="8669875" cy="1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1367500" y="1492063"/>
            <a:ext cx="7246200" cy="2151600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FF"/>
                </a:solidFill>
                <a:latin typeface="Orbit"/>
                <a:ea typeface="Orbit"/>
                <a:cs typeface="Orbit"/>
                <a:sym typeface="Orbit"/>
              </a:rPr>
              <a:t> 음악의 종류는 점점 많아지고 있고, 우리가 듣는 음악들과 </a:t>
            </a:r>
            <a:endParaRPr sz="1600">
              <a:solidFill>
                <a:srgbClr val="FFFFFF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FF"/>
                </a:solidFill>
                <a:latin typeface="Orbit"/>
                <a:ea typeface="Orbit"/>
                <a:cs typeface="Orbit"/>
                <a:sym typeface="Orbit"/>
              </a:rPr>
              <a:t>악기의 소리들은 한정되어 가고 있습니다.  </a:t>
            </a:r>
            <a:endParaRPr sz="1600">
              <a:solidFill>
                <a:srgbClr val="FFFFFF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FF"/>
                </a:solidFill>
                <a:latin typeface="Orbit"/>
                <a:ea typeface="Orbit"/>
                <a:cs typeface="Orbit"/>
                <a:sym typeface="Orbit"/>
              </a:rPr>
              <a:t> 많은 사람들이 음악을 듣지만  </a:t>
            </a:r>
            <a:endParaRPr sz="1600">
              <a:solidFill>
                <a:srgbClr val="FFFFFF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FF"/>
                </a:solidFill>
                <a:latin typeface="Orbit"/>
                <a:ea typeface="Orbit"/>
                <a:cs typeface="Orbit"/>
                <a:sym typeface="Orbit"/>
              </a:rPr>
              <a:t>한국 전통음악을 듣는 사람은 찾을 수 없습니다.</a:t>
            </a:r>
            <a:endParaRPr sz="1600">
              <a:solidFill>
                <a:srgbClr val="FFFFFF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FF"/>
                </a:solidFill>
                <a:latin typeface="Orbit"/>
                <a:ea typeface="Orbit"/>
                <a:cs typeface="Orbit"/>
                <a:sym typeface="Orbit"/>
              </a:rPr>
              <a:t> </a:t>
            </a:r>
            <a:endParaRPr sz="1600">
              <a:solidFill>
                <a:srgbClr val="FFFFFF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FF"/>
                </a:solidFill>
                <a:latin typeface="Orbit"/>
                <a:ea typeface="Orbit"/>
                <a:cs typeface="Orbit"/>
                <a:sym typeface="Orbit"/>
              </a:rPr>
              <a:t> 그리고 한국 전통음악, 악기를 알고있는 사람들은 점점 줄어들고 있습니다.</a:t>
            </a:r>
            <a:endParaRPr sz="3400">
              <a:solidFill>
                <a:srgbClr val="FFFFFF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-457200" y="34128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100" b="1">
                <a:solidFill>
                  <a:srgbClr val="FFF9F1"/>
                </a:solidFill>
                <a:latin typeface="Gungsuh"/>
                <a:ea typeface="Gungsuh"/>
                <a:cs typeface="Gungsuh"/>
                <a:sym typeface="Gungsuh"/>
              </a:rPr>
              <a:t>一</a:t>
            </a:r>
            <a:endParaRPr sz="132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1291225" y="562725"/>
            <a:ext cx="54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프로젝트 기획 의도</a:t>
            </a:r>
            <a:endParaRPr sz="3300" b="1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758274" y="4426050"/>
            <a:ext cx="5234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출처 : &lt;2016년 국악 인지도 및 선호도 설문조사&gt; (국악포털아리랑)</a:t>
            </a:r>
            <a:endParaRPr sz="800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534925" y="151525"/>
            <a:ext cx="5234400" cy="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0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국악 공연을 1년에 몇 번 관람하시나요?</a:t>
            </a:r>
            <a:endParaRPr sz="2000" b="1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794" t="-6215" r="-14029" b="-17607"/>
          <a:stretch/>
        </p:blipFill>
        <p:spPr>
          <a:xfrm>
            <a:off x="1261350" y="638125"/>
            <a:ext cx="6621301" cy="44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5699575" y="3803475"/>
            <a:ext cx="15804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E85E5E"/>
                </a:solidFill>
                <a:highlight>
                  <a:srgbClr val="435466"/>
                </a:highlight>
              </a:rPr>
              <a:t>평생 한번도 안함</a:t>
            </a:r>
            <a:endParaRPr sz="1300" b="1">
              <a:solidFill>
                <a:srgbClr val="E85E5E"/>
              </a:solidFill>
              <a:highlight>
                <a:srgbClr val="435466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153925" y="303600"/>
            <a:ext cx="3219600" cy="486600"/>
          </a:xfrm>
          <a:prstGeom prst="rect">
            <a:avLst/>
          </a:prstGeom>
          <a:noFill/>
          <a:ln>
            <a:noFill/>
          </a:ln>
          <a:effectLst>
            <a:outerShdw blurRad="128588" dist="19050" dir="5400000" algn="bl" rotWithShape="0">
              <a:srgbClr val="000000">
                <a:alpha val="7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연령대별 관심도</a:t>
            </a:r>
            <a:endParaRPr sz="2000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874550"/>
            <a:ext cx="8839199" cy="317251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1579199" y="3954375"/>
            <a:ext cx="7412400" cy="13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9F1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endParaRPr sz="800">
              <a:solidFill>
                <a:srgbClr val="FFF9F1"/>
              </a:solidFill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164000" y="4112200"/>
            <a:ext cx="86745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연령</a:t>
            </a:r>
            <a:r>
              <a:rPr lang="ko" sz="19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이 낮을 수록 </a:t>
            </a:r>
            <a:r>
              <a:rPr lang="ko" sz="1900" u="sng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관심도가 </a:t>
            </a:r>
            <a:r>
              <a:rPr lang="ko" sz="1900" b="1" u="sng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낮다</a:t>
            </a:r>
            <a:r>
              <a:rPr lang="ko" sz="19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rPr>
              <a:t>.</a:t>
            </a:r>
            <a:endParaRPr sz="1900" b="1" u="sng">
              <a:solidFill>
                <a:srgbClr val="FFF9F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454500" y="4182275"/>
            <a:ext cx="8082600" cy="374400"/>
          </a:xfrm>
          <a:prstGeom prst="rect">
            <a:avLst/>
          </a:prstGeom>
          <a:noFill/>
          <a:ln w="19050" cap="flat" cmpd="sng">
            <a:solidFill>
              <a:srgbClr val="E9E1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67" y="-76200"/>
            <a:ext cx="9279466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4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475" y="-76200"/>
            <a:ext cx="8669875" cy="1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-457200" y="79848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4100" b="1">
                <a:solidFill>
                  <a:srgbClr val="FFF9F1"/>
                </a:solidFill>
                <a:latin typeface="Gungsuh"/>
                <a:ea typeface="Gungsuh"/>
                <a:cs typeface="Gungsuh"/>
                <a:sym typeface="Gungsuh"/>
              </a:rPr>
              <a:t>二</a:t>
            </a:r>
            <a:endParaRPr sz="14100" b="1">
              <a:solidFill>
                <a:srgbClr val="2A343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1291225" y="562725"/>
            <a:ext cx="54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주요 기능</a:t>
            </a:r>
            <a:endParaRPr sz="3300" b="1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171100" y="2169825"/>
            <a:ext cx="8488800" cy="2151600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6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3D로 구현한 가상 공간 내에서 악기와 플레이어의 상호작용을 통해 </a:t>
            </a:r>
            <a:endParaRPr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악기의 소리와 악기의 특성을 인공지능 기술로 설명해 주며 유저의 한국의 전통악기 이해를 도와준다. </a:t>
            </a:r>
            <a:endParaRPr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67" y="-76200"/>
            <a:ext cx="9279466" cy="521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 cstate="email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475" y="-76200"/>
            <a:ext cx="8669875" cy="18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-457200" y="79848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100" b="1">
              <a:solidFill>
                <a:srgbClr val="FFF9F1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100" b="1">
                <a:solidFill>
                  <a:srgbClr val="FFF9F1"/>
                </a:solidFill>
                <a:latin typeface="Gungsuh"/>
                <a:ea typeface="Gungsuh"/>
                <a:cs typeface="Gungsuh"/>
                <a:sym typeface="Gungsuh"/>
              </a:rPr>
              <a:t>三</a:t>
            </a:r>
            <a:endParaRPr sz="14100" b="1">
              <a:solidFill>
                <a:srgbClr val="2A343E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1291225" y="562725"/>
            <a:ext cx="5451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E9E1D8"/>
                </a:solidFill>
                <a:latin typeface="Orbit"/>
                <a:ea typeface="Orbit"/>
                <a:cs typeface="Orbit"/>
                <a:sym typeface="Orbit"/>
              </a:rPr>
              <a:t>기대 효과</a:t>
            </a:r>
            <a:endParaRPr sz="3300" b="1">
              <a:solidFill>
                <a:srgbClr val="E9E1D8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948900" y="1762088"/>
            <a:ext cx="7246200" cy="2151600"/>
          </a:xfrm>
          <a:prstGeom prst="rect">
            <a:avLst/>
          </a:prstGeom>
          <a:noFill/>
          <a:ln>
            <a:noFill/>
          </a:ln>
          <a:effectLst>
            <a:outerShdw blurRad="171450" dist="38100" dir="5400000" algn="bl" rotWithShape="0">
              <a:srgbClr val="000000">
                <a:alpha val="68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우리 음악의 아름다움을 보여주며 문화적 다양성을 확장하며 </a:t>
            </a:r>
            <a:endParaRPr sz="16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교육적,창작적 기회를 제공하여 전통과 현대를 접목시키는 </a:t>
            </a:r>
            <a:endParaRPr sz="160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창의적인 문화 교류를 촉진할 것입니</a:t>
            </a:r>
            <a:r>
              <a:rPr lang="ko" sz="1600">
                <a:solidFill>
                  <a:srgbClr val="FFFFFF"/>
                </a:solidFill>
                <a:latin typeface="Orbit"/>
                <a:ea typeface="Orbit"/>
                <a:cs typeface="Orbit"/>
                <a:sym typeface="Orbit"/>
              </a:rPr>
              <a:t>다.</a:t>
            </a:r>
            <a:endParaRPr sz="1600">
              <a:solidFill>
                <a:srgbClr val="FFFFFF"/>
              </a:solidFill>
              <a:latin typeface="Orbit"/>
              <a:ea typeface="Orbit"/>
              <a:cs typeface="Orbit"/>
              <a:sym typeface="Orb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2986400" y="75883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0" b="1">
                <a:solidFill>
                  <a:srgbClr val="C8C5C2"/>
                </a:solidFill>
                <a:latin typeface="Gungsuh"/>
                <a:ea typeface="Gungsuh"/>
                <a:cs typeface="Gungsuh"/>
                <a:sym typeface="Gungsuh"/>
              </a:rPr>
              <a:t>二</a:t>
            </a:r>
            <a:endParaRPr sz="12000" b="1">
              <a:solidFill>
                <a:srgbClr val="C8C5C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122950" y="87603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0" b="1">
                <a:solidFill>
                  <a:srgbClr val="C8C5C2"/>
                </a:solidFill>
                <a:latin typeface="Gungsuh"/>
                <a:ea typeface="Gungsuh"/>
                <a:cs typeface="Gungsuh"/>
                <a:sym typeface="Gungsuh"/>
              </a:rPr>
              <a:t>三</a:t>
            </a:r>
            <a:endParaRPr sz="12000" b="1">
              <a:solidFill>
                <a:srgbClr val="C8C5C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116325" y="71963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0" b="1">
              <a:solidFill>
                <a:srgbClr val="C8C5C2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0" b="1">
                <a:solidFill>
                  <a:srgbClr val="C8C5C2"/>
                </a:solidFill>
                <a:latin typeface="Gungsuh"/>
                <a:ea typeface="Gungsuh"/>
                <a:cs typeface="Gungsuh"/>
                <a:sym typeface="Gungsuh"/>
              </a:rPr>
              <a:t>一</a:t>
            </a:r>
            <a:endParaRPr sz="12000" b="1">
              <a:solidFill>
                <a:srgbClr val="C8C5C2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1038350" y="307198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0" b="1">
                <a:solidFill>
                  <a:srgbClr val="C8C5C2"/>
                </a:solidFill>
                <a:latin typeface="Gungsuh"/>
                <a:ea typeface="Gungsuh"/>
                <a:cs typeface="Gungsuh"/>
                <a:sym typeface="Gungsuh"/>
              </a:rPr>
              <a:t>四</a:t>
            </a:r>
            <a:endParaRPr sz="12000" b="1">
              <a:solidFill>
                <a:srgbClr val="C8C5C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269000" y="3071988"/>
            <a:ext cx="1672800" cy="1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2000" b="1">
                <a:solidFill>
                  <a:srgbClr val="C8C5C2"/>
                </a:solidFill>
                <a:latin typeface="Gungsuh"/>
                <a:ea typeface="Gungsuh"/>
                <a:cs typeface="Gungsuh"/>
                <a:sym typeface="Gungsuh"/>
              </a:rPr>
              <a:t>五</a:t>
            </a:r>
            <a:endParaRPr sz="12000" b="1">
              <a:solidFill>
                <a:srgbClr val="C8C5C2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-50" y="0"/>
            <a:ext cx="9144000" cy="5118600"/>
          </a:xfrm>
          <a:prstGeom prst="rect">
            <a:avLst/>
          </a:prstGeom>
          <a:solidFill>
            <a:srgbClr val="1D2936">
              <a:alpha val="685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6"/>
          <p:cNvGrpSpPr/>
          <p:nvPr/>
        </p:nvGrpSpPr>
        <p:grpSpPr>
          <a:xfrm>
            <a:off x="889325" y="835050"/>
            <a:ext cx="9537975" cy="3719400"/>
            <a:chOff x="889325" y="835050"/>
            <a:chExt cx="9537975" cy="3719400"/>
          </a:xfrm>
        </p:grpSpPr>
        <p:sp>
          <p:nvSpPr>
            <p:cNvPr id="208" name="Google Shape;208;p26"/>
            <p:cNvSpPr txBox="1"/>
            <p:nvPr/>
          </p:nvSpPr>
          <p:spPr>
            <a:xfrm>
              <a:off x="889325" y="835050"/>
              <a:ext cx="3485400" cy="13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김하은,송다혜</a:t>
              </a:r>
              <a:endParaRPr sz="17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Orbit"/>
                <a:buChar char="-"/>
              </a:pPr>
              <a:r>
                <a:rPr lang="ko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교육 주제 선정</a:t>
              </a: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Orbit"/>
                <a:buChar char="-"/>
              </a:pPr>
              <a:r>
                <a:rPr lang="ko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레벨 디자인</a:t>
              </a: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Orbit"/>
                <a:buChar char="-"/>
              </a:pPr>
              <a:r>
                <a:rPr lang="ko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악기 선정</a:t>
              </a: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sp>
          <p:nvSpPr>
            <p:cNvPr id="209" name="Google Shape;209;p26"/>
            <p:cNvSpPr txBox="1"/>
            <p:nvPr/>
          </p:nvSpPr>
          <p:spPr>
            <a:xfrm>
              <a:off x="3766125" y="835050"/>
              <a:ext cx="3485400" cy="13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lt1"/>
                  </a:solidFill>
                </a:rPr>
                <a:t>임정민, 정민교</a:t>
              </a:r>
              <a:endParaRPr sz="1700" b="1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-"/>
              </a:pPr>
              <a:r>
                <a:rPr lang="ko">
                  <a:solidFill>
                    <a:schemeClr val="lt1"/>
                  </a:solidFill>
                </a:rPr>
                <a:t>챗봇 모듈 개발</a:t>
              </a: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-"/>
              </a:pPr>
              <a:r>
                <a:rPr lang="ko">
                  <a:solidFill>
                    <a:schemeClr val="lt1"/>
                  </a:solidFill>
                </a:rPr>
                <a:t>모델 서버 구축</a:t>
              </a: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-"/>
              </a:pPr>
              <a:r>
                <a:rPr lang="ko">
                  <a:solidFill>
                    <a:schemeClr val="lt1"/>
                  </a:solidFill>
                </a:rPr>
                <a:t>프롬프트 엔지니어링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5066675" y="3181350"/>
              <a:ext cx="3485400" cy="13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김희진</a:t>
              </a:r>
              <a:endParaRPr sz="17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Orbit"/>
                <a:buChar char="-"/>
              </a:pPr>
              <a:r>
                <a:rPr lang="ko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에셋 모듈 조립</a:t>
              </a: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Orbit"/>
                <a:buChar char="-"/>
              </a:pPr>
              <a:r>
                <a:rPr lang="ko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악기 에셋 배치</a:t>
              </a: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Orbit"/>
                <a:buChar char="-"/>
              </a:pPr>
              <a:r>
                <a:rPr lang="ko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라이팅</a:t>
              </a: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sp>
          <p:nvSpPr>
            <p:cNvPr id="211" name="Google Shape;211;p26"/>
            <p:cNvSpPr txBox="1"/>
            <p:nvPr/>
          </p:nvSpPr>
          <p:spPr>
            <a:xfrm>
              <a:off x="6941900" y="835050"/>
              <a:ext cx="3485400" cy="13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lt1"/>
                  </a:solidFill>
                </a:rPr>
                <a:t>김은채, 박경민</a:t>
              </a:r>
              <a:endParaRPr sz="1700" b="1">
                <a:solidFill>
                  <a:schemeClr val="lt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-"/>
              </a:pPr>
              <a:r>
                <a:rPr lang="ko">
                  <a:solidFill>
                    <a:schemeClr val="lt1"/>
                  </a:solidFill>
                </a:rPr>
                <a:t>프랍 상호작용</a:t>
              </a: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-"/>
              </a:pPr>
              <a:r>
                <a:rPr lang="ko">
                  <a:solidFill>
                    <a:schemeClr val="lt1"/>
                  </a:solidFill>
                </a:rPr>
                <a:t>TCP 통신</a:t>
              </a:r>
              <a:endParaRPr>
                <a:solidFill>
                  <a:schemeClr val="lt1"/>
                </a:solidFill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Char char="-"/>
              </a:pPr>
              <a:r>
                <a:rPr lang="ko">
                  <a:solidFill>
                    <a:schemeClr val="lt1"/>
                  </a:solidFill>
                </a:rPr>
                <a:t>UI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" name="Google Shape;212;p26"/>
            <p:cNvSpPr txBox="1"/>
            <p:nvPr/>
          </p:nvSpPr>
          <p:spPr>
            <a:xfrm>
              <a:off x="1941525" y="3181350"/>
              <a:ext cx="3485400" cy="112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 b="1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윤정훈</a:t>
              </a:r>
              <a:endParaRPr sz="17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Orbit"/>
                <a:buChar char="-"/>
              </a:pPr>
              <a:r>
                <a:rPr lang="ko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시장 조사 및 분석</a:t>
              </a: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Orbit"/>
                <a:buChar char="-"/>
              </a:pPr>
              <a:r>
                <a:rPr lang="ko">
                  <a:solidFill>
                    <a:schemeClr val="lt1"/>
                  </a:solidFill>
                  <a:latin typeface="Orbit"/>
                  <a:ea typeface="Orbit"/>
                  <a:cs typeface="Orbit"/>
                  <a:sym typeface="Orbit"/>
                </a:rPr>
                <a:t>사운드 파일 수집</a:t>
              </a:r>
              <a:endParaRPr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30" name="Google Shape;230;p28"/>
          <p:cNvCxnSpPr/>
          <p:nvPr/>
        </p:nvCxnSpPr>
        <p:spPr>
          <a:xfrm flipH="1">
            <a:off x="1845975" y="955951"/>
            <a:ext cx="7200" cy="34476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1" name="Google Shape;231;p28"/>
          <p:cNvCxnSpPr/>
          <p:nvPr/>
        </p:nvCxnSpPr>
        <p:spPr>
          <a:xfrm flipH="1">
            <a:off x="3674850" y="955951"/>
            <a:ext cx="7200" cy="34476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2" name="Google Shape;232;p28"/>
          <p:cNvCxnSpPr/>
          <p:nvPr/>
        </p:nvCxnSpPr>
        <p:spPr>
          <a:xfrm flipH="1">
            <a:off x="5503725" y="955951"/>
            <a:ext cx="7200" cy="34476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3" name="Google Shape;233;p28"/>
          <p:cNvCxnSpPr/>
          <p:nvPr/>
        </p:nvCxnSpPr>
        <p:spPr>
          <a:xfrm flipH="1">
            <a:off x="7332600" y="955951"/>
            <a:ext cx="7200" cy="344760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" name="Google Shape;234;p28"/>
          <p:cNvSpPr/>
          <p:nvPr/>
        </p:nvSpPr>
        <p:spPr>
          <a:xfrm>
            <a:off x="303260" y="1121816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교육 주제 선정</a:t>
            </a:r>
            <a:endParaRPr sz="1600" b="1" dirty="0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303260" y="2970200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악기 선정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236" name="Google Shape;236;p28"/>
          <p:cNvCxnSpPr/>
          <p:nvPr/>
        </p:nvCxnSpPr>
        <p:spPr>
          <a:xfrm flipH="1">
            <a:off x="922705" y="1786212"/>
            <a:ext cx="6000" cy="1209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28"/>
          <p:cNvSpPr/>
          <p:nvPr/>
        </p:nvSpPr>
        <p:spPr>
          <a:xfrm>
            <a:off x="303260" y="2070976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레벨 디자인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2128407" y="1121816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 시장 조사 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및 분석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2128407" y="3751202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사운드 파일 수집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240" name="Google Shape;240;p28"/>
          <p:cNvCxnSpPr>
            <a:stCxn id="234" idx="3"/>
            <a:endCxn id="238" idx="1"/>
          </p:cNvCxnSpPr>
          <p:nvPr/>
        </p:nvCxnSpPr>
        <p:spPr>
          <a:xfrm>
            <a:off x="1554260" y="1441616"/>
            <a:ext cx="574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41" name="Google Shape;241;p28"/>
          <p:cNvCxnSpPr>
            <a:stCxn id="238" idx="2"/>
            <a:endCxn id="239" idx="0"/>
          </p:cNvCxnSpPr>
          <p:nvPr/>
        </p:nvCxnSpPr>
        <p:spPr>
          <a:xfrm>
            <a:off x="2753907" y="1761416"/>
            <a:ext cx="0" cy="19899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42" name="Google Shape;242;p28"/>
          <p:cNvCxnSpPr>
            <a:stCxn id="243" idx="2"/>
            <a:endCxn id="244" idx="0"/>
          </p:cNvCxnSpPr>
          <p:nvPr/>
        </p:nvCxnSpPr>
        <p:spPr>
          <a:xfrm>
            <a:off x="4589289" y="2219338"/>
            <a:ext cx="0" cy="12855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p28"/>
          <p:cNvSpPr/>
          <p:nvPr/>
        </p:nvSpPr>
        <p:spPr>
          <a:xfrm>
            <a:off x="5828975" y="2101011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TCP 통신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5817572" y="4022685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챗봇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247" name="Google Shape;247;p28"/>
          <p:cNvCxnSpPr>
            <a:stCxn id="245" idx="2"/>
            <a:endCxn id="246" idx="0"/>
          </p:cNvCxnSpPr>
          <p:nvPr/>
        </p:nvCxnSpPr>
        <p:spPr>
          <a:xfrm flipH="1">
            <a:off x="6443075" y="2740611"/>
            <a:ext cx="11400" cy="12822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48" name="Google Shape;248;p28"/>
          <p:cNvSpPr/>
          <p:nvPr/>
        </p:nvSpPr>
        <p:spPr>
          <a:xfrm>
            <a:off x="5821765" y="3080206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데이터 주입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7654357" y="1121816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프랍 상호작용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7640604" y="3078470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UI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251" name="Google Shape;251;p28"/>
          <p:cNvCxnSpPr>
            <a:stCxn id="249" idx="2"/>
            <a:endCxn id="250" idx="0"/>
          </p:cNvCxnSpPr>
          <p:nvPr/>
        </p:nvCxnSpPr>
        <p:spPr>
          <a:xfrm flipH="1">
            <a:off x="8266057" y="1761416"/>
            <a:ext cx="13800" cy="1317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p28"/>
          <p:cNvSpPr/>
          <p:nvPr/>
        </p:nvSpPr>
        <p:spPr>
          <a:xfrm>
            <a:off x="7647147" y="2101011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TCP 통신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253" name="Google Shape;253;p28"/>
          <p:cNvCxnSpPr>
            <a:stCxn id="237" idx="3"/>
            <a:endCxn id="243" idx="1"/>
          </p:cNvCxnSpPr>
          <p:nvPr/>
        </p:nvCxnSpPr>
        <p:spPr>
          <a:xfrm rot="10800000" flipH="1">
            <a:off x="1554260" y="1899676"/>
            <a:ext cx="2409600" cy="491100"/>
          </a:xfrm>
          <a:prstGeom prst="bentConnector3">
            <a:avLst>
              <a:gd name="adj1" fmla="val 5000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4" name="Google Shape;254;p28"/>
          <p:cNvCxnSpPr>
            <a:stCxn id="252" idx="1"/>
            <a:endCxn id="245" idx="3"/>
          </p:cNvCxnSpPr>
          <p:nvPr/>
        </p:nvCxnSpPr>
        <p:spPr>
          <a:xfrm rot="10800000">
            <a:off x="7079847" y="2420811"/>
            <a:ext cx="567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55" name="Google Shape;255;p28"/>
          <p:cNvCxnSpPr>
            <a:stCxn id="239" idx="3"/>
            <a:endCxn id="249" idx="1"/>
          </p:cNvCxnSpPr>
          <p:nvPr/>
        </p:nvCxnSpPr>
        <p:spPr>
          <a:xfrm rot="10800000" flipH="1">
            <a:off x="3379407" y="1441502"/>
            <a:ext cx="4275000" cy="26295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4" name="Google Shape;244;p28"/>
          <p:cNvSpPr/>
          <p:nvPr/>
        </p:nvSpPr>
        <p:spPr>
          <a:xfrm>
            <a:off x="3963789" y="3504748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라이팅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cxnSp>
        <p:nvCxnSpPr>
          <p:cNvPr id="256" name="Google Shape;256;p28"/>
          <p:cNvCxnSpPr>
            <a:stCxn id="235" idx="3"/>
            <a:endCxn id="249" idx="1"/>
          </p:cNvCxnSpPr>
          <p:nvPr/>
        </p:nvCxnSpPr>
        <p:spPr>
          <a:xfrm rot="10800000" flipH="1">
            <a:off x="1554260" y="1441700"/>
            <a:ext cx="6100200" cy="18483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3" name="Google Shape;243;p28"/>
          <p:cNvSpPr/>
          <p:nvPr/>
        </p:nvSpPr>
        <p:spPr>
          <a:xfrm>
            <a:off x="3963789" y="1579738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에셋 모듈 조립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3970331" y="2493935"/>
            <a:ext cx="1251000" cy="639600"/>
          </a:xfrm>
          <a:prstGeom prst="roundRect">
            <a:avLst>
              <a:gd name="adj" fmla="val 16667"/>
            </a:avLst>
          </a:prstGeom>
          <a:solidFill>
            <a:srgbClr val="2E3C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chemeClr val="lt1"/>
                </a:solidFill>
                <a:latin typeface="Orbit"/>
                <a:ea typeface="Orbit"/>
                <a:cs typeface="Orbit"/>
                <a:sym typeface="Orbit"/>
              </a:rPr>
              <a:t>악기 에셋 배치</a:t>
            </a:r>
            <a:endParaRPr sz="1600" b="1">
              <a:solidFill>
                <a:schemeClr val="lt1"/>
              </a:solidFill>
              <a:latin typeface="Orbit"/>
              <a:ea typeface="Orbit"/>
              <a:cs typeface="Orbit"/>
              <a:sym typeface="Orbit"/>
            </a:endParaRPr>
          </a:p>
        </p:txBody>
      </p:sp>
      <p:grpSp>
        <p:nvGrpSpPr>
          <p:cNvPr id="258" name="Google Shape;258;p28"/>
          <p:cNvGrpSpPr/>
          <p:nvPr/>
        </p:nvGrpSpPr>
        <p:grpSpPr>
          <a:xfrm>
            <a:off x="399156" y="305638"/>
            <a:ext cx="8345688" cy="486600"/>
            <a:chOff x="399156" y="305638"/>
            <a:chExt cx="8345688" cy="486600"/>
          </a:xfrm>
        </p:grpSpPr>
        <p:sp>
          <p:nvSpPr>
            <p:cNvPr id="259" name="Google Shape;259;p28"/>
            <p:cNvSpPr txBox="1"/>
            <p:nvPr/>
          </p:nvSpPr>
          <p:spPr>
            <a:xfrm>
              <a:off x="399156" y="305638"/>
              <a:ext cx="1140600" cy="486600"/>
            </a:xfrm>
            <a:prstGeom prst="rect">
              <a:avLst/>
            </a:prstGeom>
            <a:noFill/>
            <a:ln>
              <a:noFill/>
            </a:ln>
            <a:effectLst>
              <a:outerShdw blurRad="128588" dist="19050" dir="5400000" algn="bl" rotWithShape="0">
                <a:schemeClr val="dk1">
                  <a:alpha val="4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기획</a:t>
              </a:r>
              <a:endParaRPr sz="20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sp>
          <p:nvSpPr>
            <p:cNvPr id="260" name="Google Shape;260;p28"/>
            <p:cNvSpPr txBox="1"/>
            <p:nvPr/>
          </p:nvSpPr>
          <p:spPr>
            <a:xfrm>
              <a:off x="2200428" y="305638"/>
              <a:ext cx="1140600" cy="486600"/>
            </a:xfrm>
            <a:prstGeom prst="rect">
              <a:avLst/>
            </a:prstGeom>
            <a:noFill/>
            <a:ln>
              <a:noFill/>
            </a:ln>
            <a:effectLst>
              <a:outerShdw blurRad="128588" dist="19050" dir="5400000" algn="bl" rotWithShape="0">
                <a:schemeClr val="dk1">
                  <a:alpha val="4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데이터</a:t>
              </a:r>
              <a:endParaRPr sz="20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사이언스</a:t>
              </a:r>
              <a:endParaRPr sz="20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sp>
          <p:nvSpPr>
            <p:cNvPr id="261" name="Google Shape;261;p28"/>
            <p:cNvSpPr txBox="1"/>
            <p:nvPr/>
          </p:nvSpPr>
          <p:spPr>
            <a:xfrm>
              <a:off x="4001700" y="305638"/>
              <a:ext cx="1140600" cy="486600"/>
            </a:xfrm>
            <a:prstGeom prst="rect">
              <a:avLst/>
            </a:prstGeom>
            <a:noFill/>
            <a:ln>
              <a:noFill/>
            </a:ln>
            <a:effectLst>
              <a:outerShdw blurRad="128588" dist="19050" dir="5400000" algn="bl" rotWithShape="0">
                <a:schemeClr val="dk1">
                  <a:alpha val="4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3D 모델링</a:t>
              </a:r>
              <a:endParaRPr sz="2000" b="1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sp>
          <p:nvSpPr>
            <p:cNvPr id="262" name="Google Shape;262;p28"/>
            <p:cNvSpPr txBox="1"/>
            <p:nvPr/>
          </p:nvSpPr>
          <p:spPr>
            <a:xfrm>
              <a:off x="5802972" y="305638"/>
              <a:ext cx="1140600" cy="486600"/>
            </a:xfrm>
            <a:prstGeom prst="rect">
              <a:avLst/>
            </a:prstGeom>
            <a:noFill/>
            <a:ln>
              <a:noFill/>
            </a:ln>
            <a:effectLst>
              <a:outerShdw blurRad="128588" dist="19050" dir="5400000" algn="bl" rotWithShape="0">
                <a:schemeClr val="dk1">
                  <a:alpha val="4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AI</a:t>
              </a:r>
              <a:endParaRPr sz="20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  <p:sp>
          <p:nvSpPr>
            <p:cNvPr id="263" name="Google Shape;263;p28"/>
            <p:cNvSpPr txBox="1"/>
            <p:nvPr/>
          </p:nvSpPr>
          <p:spPr>
            <a:xfrm>
              <a:off x="7604244" y="305638"/>
              <a:ext cx="1140600" cy="486600"/>
            </a:xfrm>
            <a:prstGeom prst="rect">
              <a:avLst/>
            </a:prstGeom>
            <a:noFill/>
            <a:ln>
              <a:noFill/>
            </a:ln>
            <a:effectLst>
              <a:outerShdw blurRad="128588" dist="19050" dir="5400000" algn="bl" rotWithShape="0">
                <a:schemeClr val="dk1">
                  <a:alpha val="44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FFF9F1"/>
                  </a:solidFill>
                  <a:latin typeface="Orbit"/>
                  <a:ea typeface="Orbit"/>
                  <a:cs typeface="Orbit"/>
                  <a:sym typeface="Orbit"/>
                </a:rPr>
                <a:t>UNREAL</a:t>
              </a:r>
              <a:endParaRPr sz="2000">
                <a:solidFill>
                  <a:srgbClr val="FFF9F1"/>
                </a:solidFill>
                <a:latin typeface="Orbit"/>
                <a:ea typeface="Orbit"/>
                <a:cs typeface="Orbit"/>
                <a:sym typeface="Orbi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</Words>
  <Application>Microsoft Office PowerPoint</Application>
  <PresentationFormat>화면 슬라이드 쇼(16:9)</PresentationFormat>
  <Paragraphs>279</Paragraphs>
  <Slides>21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Orbit</vt:lpstr>
      <vt:lpstr>Arial</vt:lpstr>
      <vt:lpstr>Song Myung</vt:lpstr>
      <vt:lpstr>Gungsuh</vt:lpstr>
      <vt:lpstr>Malgun Gothic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2023-09-07T00:50:12Z</dcterms:modified>
</cp:coreProperties>
</file>